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74" r:id="rId3"/>
    <p:sldId id="275" r:id="rId4"/>
    <p:sldId id="276" r:id="rId5"/>
    <p:sldId id="277" r:id="rId6"/>
    <p:sldId id="278" r:id="rId7"/>
    <p:sldId id="279" r:id="rId8"/>
    <p:sldId id="280" r:id="rId9"/>
    <p:sldId id="281" r:id="rId10"/>
    <p:sldId id="282" r:id="rId11"/>
    <p:sldId id="283" r:id="rId12"/>
    <p:sldId id="284" r:id="rId13"/>
    <p:sldId id="285" r:id="rId14"/>
    <p:sldId id="286" r:id="rId15"/>
    <p:sldId id="297" r:id="rId16"/>
    <p:sldId id="300" r:id="rId17"/>
    <p:sldId id="306" r:id="rId18"/>
    <p:sldId id="298" r:id="rId19"/>
    <p:sldId id="299" r:id="rId20"/>
    <p:sldId id="301" r:id="rId21"/>
    <p:sldId id="302" r:id="rId22"/>
    <p:sldId id="304" r:id="rId23"/>
    <p:sldId id="305" r:id="rId24"/>
    <p:sldId id="303" r:id="rId25"/>
    <p:sldId id="287" r:id="rId26"/>
    <p:sldId id="288" r:id="rId27"/>
    <p:sldId id="289" r:id="rId28"/>
    <p:sldId id="290" r:id="rId29"/>
    <p:sldId id="291" r:id="rId30"/>
    <p:sldId id="292" r:id="rId31"/>
    <p:sldId id="293" r:id="rId32"/>
    <p:sldId id="294" r:id="rId33"/>
    <p:sldId id="295" r:id="rId34"/>
    <p:sldId id="29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E3FAA2-204A-4D42-94A8-3117C723DE18}">
          <p14:sldIdLst>
            <p14:sldId id="256"/>
            <p14:sldId id="274"/>
            <p14:sldId id="275"/>
            <p14:sldId id="276"/>
            <p14:sldId id="277"/>
            <p14:sldId id="278"/>
            <p14:sldId id="279"/>
            <p14:sldId id="280"/>
            <p14:sldId id="281"/>
            <p14:sldId id="282"/>
            <p14:sldId id="283"/>
            <p14:sldId id="284"/>
            <p14:sldId id="285"/>
            <p14:sldId id="286"/>
          </p14:sldIdLst>
        </p14:section>
        <p14:section name="WareHouse Applicaion" id="{C16884A2-7488-4313-9299-805BB960C7D6}">
          <p14:sldIdLst>
            <p14:sldId id="297"/>
            <p14:sldId id="300"/>
            <p14:sldId id="306"/>
            <p14:sldId id="298"/>
            <p14:sldId id="299"/>
            <p14:sldId id="301"/>
            <p14:sldId id="302"/>
            <p14:sldId id="304"/>
            <p14:sldId id="305"/>
            <p14:sldId id="303"/>
          </p14:sldIdLst>
        </p14:section>
        <p14:section name="Image processing" id="{A4581177-03E3-4130-B3D9-B8E63DEA7A95}">
          <p14:sldIdLst>
            <p14:sldId id="287"/>
            <p14:sldId id="288"/>
            <p14:sldId id="289"/>
            <p14:sldId id="290"/>
            <p14:sldId id="291"/>
            <p14:sldId id="292"/>
            <p14:sldId id="293"/>
            <p14:sldId id="294"/>
            <p14:sldId id="295"/>
            <p14:sldId id="296"/>
          </p14:sldIdLst>
        </p14:section>
        <p14:section name="Robot design" id="{581F1EBD-A504-4F04-A91A-1B5ADF1B25FF}">
          <p14:sldIdLst>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4660"/>
  </p:normalViewPr>
  <p:slideViewPr>
    <p:cSldViewPr snapToGrid="0">
      <p:cViewPr varScale="1">
        <p:scale>
          <a:sx n="65" d="100"/>
          <a:sy n="65" d="100"/>
        </p:scale>
        <p:origin x="4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27B8FDB-F479-4E75-8A44-F99EFDD2843A}" type="datetimeFigureOut">
              <a:rPr lang="en-US" smtClean="0"/>
              <a:t>7/17/2022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424280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155828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4136490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84005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3543372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7B8FDB-F479-4E75-8A44-F99EFDD2843A}" type="datetimeFigureOut">
              <a:rPr lang="en-US" smtClean="0"/>
              <a:t>7/17/2022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65580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27B8FDB-F479-4E75-8A44-F99EFDD2843A}" type="datetimeFigureOut">
              <a:rPr lang="en-US" smtClean="0"/>
              <a:t>7/17/2022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1153629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B8FDB-F479-4E75-8A44-F99EFDD2843A}"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3684864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B8FDB-F479-4E75-8A44-F99EFDD2843A}"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48890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B8FDB-F479-4E75-8A44-F99EFDD2843A}"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107054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7B8FDB-F479-4E75-8A44-F99EFDD2843A}" type="datetimeFigureOut">
              <a:rPr lang="en-US" smtClean="0"/>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252251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156584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7B8FDB-F479-4E75-8A44-F99EFDD2843A}" type="datetimeFigureOut">
              <a:rPr lang="en-US" smtClean="0"/>
              <a:t>7/17/2022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230092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7B8FDB-F479-4E75-8A44-F99EFDD2843A}" type="datetimeFigureOut">
              <a:rPr lang="en-US" smtClean="0"/>
              <a:t>7/17/2022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944560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B8FDB-F479-4E75-8A44-F99EFDD2843A}" type="datetimeFigureOut">
              <a:rPr lang="en-US" smtClean="0"/>
              <a:t>7/17/2022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1114625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367951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7B8FDB-F479-4E75-8A44-F99EFDD2843A}" type="datetimeFigureOut">
              <a:rPr lang="en-US" smtClean="0"/>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86AC8-3F4D-42EC-B59D-5F0D6CADE229}" type="slidenum">
              <a:rPr lang="en-US" smtClean="0"/>
              <a:t>‹#›</a:t>
            </a:fld>
            <a:endParaRPr lang="en-US"/>
          </a:p>
        </p:txBody>
      </p:sp>
    </p:spTree>
    <p:extLst>
      <p:ext uri="{BB962C8B-B14F-4D97-AF65-F5344CB8AC3E}">
        <p14:creationId xmlns:p14="http://schemas.microsoft.com/office/powerpoint/2010/main" val="342616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27B8FDB-F479-4E75-8A44-F99EFDD2843A}" type="datetimeFigureOut">
              <a:rPr lang="en-US" smtClean="0"/>
              <a:t>7/17/2022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186AC8-3F4D-42EC-B59D-5F0D6CADE229}" type="slidenum">
              <a:rPr lang="en-US" smtClean="0"/>
              <a:t>‹#›</a:t>
            </a:fld>
            <a:endParaRPr lang="en-US"/>
          </a:p>
        </p:txBody>
      </p:sp>
    </p:spTree>
    <p:extLst>
      <p:ext uri="{BB962C8B-B14F-4D97-AF65-F5344CB8AC3E}">
        <p14:creationId xmlns:p14="http://schemas.microsoft.com/office/powerpoint/2010/main" val="428178617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am-e-shop.com/product/servo-mg995/" TargetMode="External"/><Relationship Id="rId2" Type="http://schemas.openxmlformats.org/officeDocument/2006/relationships/image" Target="../media/image33.webp"/><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6.webp"/><Relationship Id="rId2" Type="http://schemas.openxmlformats.org/officeDocument/2006/relationships/image" Target="../media/image35.web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eb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F944-2798-274E-CC19-EB9C20377648}"/>
              </a:ext>
            </a:extLst>
          </p:cNvPr>
          <p:cNvSpPr>
            <a:spLocks noGrp="1"/>
          </p:cNvSpPr>
          <p:nvPr>
            <p:ph type="ctrTitle"/>
          </p:nvPr>
        </p:nvSpPr>
        <p:spPr>
          <a:xfrm>
            <a:off x="2466359" y="630236"/>
            <a:ext cx="8791575" cy="530941"/>
          </a:xfrm>
        </p:spPr>
        <p:txBody>
          <a:bodyPr>
            <a:normAutofit/>
          </a:bodyPr>
          <a:lstStyle/>
          <a:p>
            <a:pPr algn="ctr"/>
            <a:r>
              <a:rPr lang="en-US" sz="2000" dirty="0">
                <a:solidFill>
                  <a:srgbClr val="00B0F0"/>
                </a:solidFill>
                <a:latin typeface="Goudy Stout" panose="0202090407030B020401" pitchFamily="18" charset="0"/>
              </a:rPr>
              <a:t>Warehouse Robot </a:t>
            </a:r>
          </a:p>
        </p:txBody>
      </p:sp>
      <p:sp>
        <p:nvSpPr>
          <p:cNvPr id="3" name="Subtitle 2">
            <a:extLst>
              <a:ext uri="{FF2B5EF4-FFF2-40B4-BE49-F238E27FC236}">
                <a16:creationId xmlns:a16="http://schemas.microsoft.com/office/drawing/2014/main" id="{81594B9F-5811-D2AF-1A3C-473ED2E9DA52}"/>
              </a:ext>
            </a:extLst>
          </p:cNvPr>
          <p:cNvSpPr>
            <a:spLocks noGrp="1"/>
          </p:cNvSpPr>
          <p:nvPr>
            <p:ph type="subTitle" idx="1"/>
          </p:nvPr>
        </p:nvSpPr>
        <p:spPr>
          <a:xfrm>
            <a:off x="2599094" y="5106373"/>
            <a:ext cx="8791575" cy="719240"/>
          </a:xfrm>
        </p:spPr>
        <p:txBody>
          <a:bodyPr/>
          <a:lstStyle/>
          <a:p>
            <a:pPr algn="ctr"/>
            <a:r>
              <a:rPr lang="en-US" sz="2000" dirty="0">
                <a:solidFill>
                  <a:schemeClr val="tx1"/>
                </a:solidFill>
                <a:latin typeface="Arial" panose="020B0604020202020204" pitchFamily="34" charset="0"/>
                <a:cs typeface="Arial" panose="020B0604020202020204" pitchFamily="34" charset="0"/>
              </a:rPr>
              <a:t>An  Autonomous  Electrified  Cargo Shipping  Robot</a:t>
            </a:r>
          </a:p>
          <a:p>
            <a:endParaRPr lang="en-US" dirty="0"/>
          </a:p>
        </p:txBody>
      </p:sp>
      <p:pic>
        <p:nvPicPr>
          <p:cNvPr id="5" name="Picture 4">
            <a:extLst>
              <a:ext uri="{FF2B5EF4-FFF2-40B4-BE49-F238E27FC236}">
                <a16:creationId xmlns:a16="http://schemas.microsoft.com/office/drawing/2014/main" id="{7FA66906-10A9-4C98-DE86-DF439DB3681E}"/>
              </a:ext>
            </a:extLst>
          </p:cNvPr>
          <p:cNvPicPr>
            <a:picLocks noChangeAspect="1"/>
          </p:cNvPicPr>
          <p:nvPr/>
        </p:nvPicPr>
        <p:blipFill>
          <a:blip r:embed="rId2"/>
          <a:stretch>
            <a:fillRect/>
          </a:stretch>
        </p:blipFill>
        <p:spPr>
          <a:xfrm>
            <a:off x="4104197" y="1406268"/>
            <a:ext cx="5515897" cy="3455013"/>
          </a:xfrm>
          <a:prstGeom prst="rect">
            <a:avLst/>
          </a:prstGeom>
        </p:spPr>
      </p:pic>
    </p:spTree>
    <p:extLst>
      <p:ext uri="{BB962C8B-B14F-4D97-AF65-F5344CB8AC3E}">
        <p14:creationId xmlns:p14="http://schemas.microsoft.com/office/powerpoint/2010/main" val="3171779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461F5-0626-E8BF-7507-C7E9A2B13D0E}"/>
              </a:ext>
            </a:extLst>
          </p:cNvPr>
          <p:cNvSpPr>
            <a:spLocks noGrp="1"/>
          </p:cNvSpPr>
          <p:nvPr>
            <p:ph idx="1"/>
          </p:nvPr>
        </p:nvSpPr>
        <p:spPr>
          <a:xfrm>
            <a:off x="941034" y="852256"/>
            <a:ext cx="10106378" cy="4938945"/>
          </a:xfrm>
        </p:spPr>
        <p:txBody>
          <a:bodyPr/>
          <a:lstStyle/>
          <a:p>
            <a:r>
              <a:rPr lang="en-US" dirty="0"/>
              <a:t>AMRs are used in cases where strenuous movements of goods were needed. This strategy helps to prevent injuries and promote warehouse safety for workers. </a:t>
            </a:r>
          </a:p>
        </p:txBody>
      </p:sp>
      <p:pic>
        <p:nvPicPr>
          <p:cNvPr id="7" name="Picture 6">
            <a:extLst>
              <a:ext uri="{FF2B5EF4-FFF2-40B4-BE49-F238E27FC236}">
                <a16:creationId xmlns:a16="http://schemas.microsoft.com/office/drawing/2014/main" id="{CA9F8526-8AF6-FECD-F69C-D39778B5FC59}"/>
              </a:ext>
            </a:extLst>
          </p:cNvPr>
          <p:cNvPicPr>
            <a:picLocks noChangeAspect="1"/>
          </p:cNvPicPr>
          <p:nvPr/>
        </p:nvPicPr>
        <p:blipFill>
          <a:blip r:embed="rId2"/>
          <a:stretch>
            <a:fillRect/>
          </a:stretch>
        </p:blipFill>
        <p:spPr>
          <a:xfrm>
            <a:off x="3906467" y="2214743"/>
            <a:ext cx="3976904" cy="3104800"/>
          </a:xfrm>
          <a:prstGeom prst="rect">
            <a:avLst/>
          </a:prstGeom>
        </p:spPr>
      </p:pic>
    </p:spTree>
    <p:extLst>
      <p:ext uri="{BB962C8B-B14F-4D97-AF65-F5344CB8AC3E}">
        <p14:creationId xmlns:p14="http://schemas.microsoft.com/office/powerpoint/2010/main" val="310470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712-DDA5-5367-1DDE-65BB8A0B1273}"/>
              </a:ext>
            </a:extLst>
          </p:cNvPr>
          <p:cNvSpPr>
            <a:spLocks noGrp="1"/>
          </p:cNvSpPr>
          <p:nvPr>
            <p:ph type="title"/>
          </p:nvPr>
        </p:nvSpPr>
        <p:spPr/>
        <p:txBody>
          <a:bodyPr/>
          <a:lstStyle/>
          <a:p>
            <a:r>
              <a:rPr lang="en-US" dirty="0">
                <a:solidFill>
                  <a:srgbClr val="00B0F0"/>
                </a:solidFill>
              </a:rPr>
              <a:t>Market Opportunity</a:t>
            </a:r>
          </a:p>
        </p:txBody>
      </p:sp>
      <p:sp>
        <p:nvSpPr>
          <p:cNvPr id="3" name="Content Placeholder 2">
            <a:extLst>
              <a:ext uri="{FF2B5EF4-FFF2-40B4-BE49-F238E27FC236}">
                <a16:creationId xmlns:a16="http://schemas.microsoft.com/office/drawing/2014/main" id="{811F3BB6-F599-D19B-06AF-2C863FDC8405}"/>
              </a:ext>
            </a:extLst>
          </p:cNvPr>
          <p:cNvSpPr>
            <a:spLocks noGrp="1"/>
          </p:cNvSpPr>
          <p:nvPr>
            <p:ph idx="1"/>
          </p:nvPr>
        </p:nvSpPr>
        <p:spPr>
          <a:xfrm>
            <a:off x="1047566" y="2097088"/>
            <a:ext cx="10102788" cy="4142393"/>
          </a:xfrm>
        </p:spPr>
        <p:txBody>
          <a:bodyPr/>
          <a:lstStyle/>
          <a:p>
            <a:r>
              <a:rPr lang="en-US" dirty="0"/>
              <a:t>Total Available Market: The global autonomous mobile robots market size was valued at USD 29.3 billion in 2019, and the market size is expected to reach $220.6 billion at a compound annual growth rate (CAGR)of 18.3% from 2020 to 2030 across all industries like logistics, healthcare, manufacturing, military, mining, etc.</a:t>
            </a:r>
          </a:p>
        </p:txBody>
      </p:sp>
      <p:pic>
        <p:nvPicPr>
          <p:cNvPr id="5" name="Picture 4">
            <a:extLst>
              <a:ext uri="{FF2B5EF4-FFF2-40B4-BE49-F238E27FC236}">
                <a16:creationId xmlns:a16="http://schemas.microsoft.com/office/drawing/2014/main" id="{FF7ECD83-F68B-0471-37CC-C51FC29F3EF8}"/>
              </a:ext>
            </a:extLst>
          </p:cNvPr>
          <p:cNvPicPr>
            <a:picLocks noChangeAspect="1"/>
          </p:cNvPicPr>
          <p:nvPr/>
        </p:nvPicPr>
        <p:blipFill>
          <a:blip r:embed="rId2"/>
          <a:stretch>
            <a:fillRect/>
          </a:stretch>
        </p:blipFill>
        <p:spPr>
          <a:xfrm>
            <a:off x="4265949" y="3963297"/>
            <a:ext cx="4087938" cy="2603959"/>
          </a:xfrm>
          <a:prstGeom prst="rect">
            <a:avLst/>
          </a:prstGeom>
        </p:spPr>
      </p:pic>
    </p:spTree>
    <p:extLst>
      <p:ext uri="{BB962C8B-B14F-4D97-AF65-F5344CB8AC3E}">
        <p14:creationId xmlns:p14="http://schemas.microsoft.com/office/powerpoint/2010/main" val="33033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00FD8-E6B3-3ACC-02B7-23255B0C6D6C}"/>
              </a:ext>
            </a:extLst>
          </p:cNvPr>
          <p:cNvSpPr>
            <a:spLocks noGrp="1"/>
          </p:cNvSpPr>
          <p:nvPr>
            <p:ph type="title"/>
          </p:nvPr>
        </p:nvSpPr>
        <p:spPr>
          <a:xfrm>
            <a:off x="1190996" y="2316634"/>
            <a:ext cx="9810007" cy="1478570"/>
          </a:xfrm>
        </p:spPr>
        <p:txBody>
          <a:bodyPr/>
          <a:lstStyle/>
          <a:p>
            <a:r>
              <a:rPr lang="en-US" dirty="0">
                <a:solidFill>
                  <a:srgbClr val="00B0F0"/>
                </a:solidFill>
              </a:rPr>
              <a:t>Target Customers</a:t>
            </a:r>
          </a:p>
        </p:txBody>
      </p:sp>
      <p:sp>
        <p:nvSpPr>
          <p:cNvPr id="3" name="Content Placeholder 2">
            <a:extLst>
              <a:ext uri="{FF2B5EF4-FFF2-40B4-BE49-F238E27FC236}">
                <a16:creationId xmlns:a16="http://schemas.microsoft.com/office/drawing/2014/main" id="{CA452ECD-4426-41D6-953A-C0B92D55466A}"/>
              </a:ext>
            </a:extLst>
          </p:cNvPr>
          <p:cNvSpPr>
            <a:spLocks noGrp="1"/>
          </p:cNvSpPr>
          <p:nvPr>
            <p:ph idx="4294967295"/>
          </p:nvPr>
        </p:nvSpPr>
        <p:spPr>
          <a:xfrm>
            <a:off x="1135183" y="525927"/>
            <a:ext cx="10284459" cy="2536870"/>
          </a:xfrm>
        </p:spPr>
        <p:txBody>
          <a:bodyPr>
            <a:normAutofit fontScale="85000" lnSpcReduction="10000"/>
          </a:bodyPr>
          <a:lstStyle/>
          <a:p>
            <a:endParaRPr lang="en-US" dirty="0"/>
          </a:p>
          <a:p>
            <a:r>
              <a:rPr lang="en-US" dirty="0"/>
              <a:t>Service Available Market: The Warehouse robotics market is approximately worth $4.6 billion globally in 2021. The North American autonomous mobile robot market is expected to reach $25.14 billion in 2025, growing by 12.6% annually over the forecast years.</a:t>
            </a:r>
          </a:p>
          <a:p>
            <a:pPr marL="0" indent="0">
              <a:buNone/>
            </a:pPr>
            <a:endParaRPr lang="en-US" dirty="0"/>
          </a:p>
          <a:p>
            <a:pPr marL="0" indent="0">
              <a:buNone/>
            </a:pPr>
            <a:r>
              <a:rPr lang="en-US" dirty="0"/>
              <a:t> </a:t>
            </a:r>
          </a:p>
        </p:txBody>
      </p:sp>
      <p:sp>
        <p:nvSpPr>
          <p:cNvPr id="6" name="Content Placeholder 2">
            <a:extLst>
              <a:ext uri="{FF2B5EF4-FFF2-40B4-BE49-F238E27FC236}">
                <a16:creationId xmlns:a16="http://schemas.microsoft.com/office/drawing/2014/main" id="{38F312E8-F083-B098-9A7C-93A2680D5DB9}"/>
              </a:ext>
            </a:extLst>
          </p:cNvPr>
          <p:cNvSpPr txBox="1">
            <a:spLocks/>
          </p:cNvSpPr>
          <p:nvPr/>
        </p:nvSpPr>
        <p:spPr>
          <a:xfrm>
            <a:off x="895349" y="3085636"/>
            <a:ext cx="10284459" cy="39099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p>
          <a:p>
            <a:pPr lvl="1"/>
            <a:r>
              <a:rPr lang="en-US" dirty="0"/>
              <a:t>Customers started to view warehouse technologies as necessary investments to achieve operational goals and meet customer demand on time. Warehouse automation is a space to thrive in the coming years, and there is a good market demand for the right solutions. Some of the customers that should be targeted for providing the mobile robots includes customers from the following industries:</a:t>
            </a:r>
          </a:p>
          <a:p>
            <a:pPr marL="0" indent="0">
              <a:buNone/>
            </a:pPr>
            <a:r>
              <a:rPr lang="en-US" dirty="0"/>
              <a:t> 	Logistics, E-commerce, Warehousing, AMRs and Mobile Manipulators for    	Manufacturing, Data Centers, Healthcare. </a:t>
            </a:r>
          </a:p>
          <a:p>
            <a:pPr marL="0" indent="0">
              <a:buFont typeface="Arial" panose="020B0604020202020204" pitchFamily="34" charset="0"/>
              <a:buNone/>
            </a:pPr>
            <a:r>
              <a:rPr lang="en-US" dirty="0"/>
              <a:t> </a:t>
            </a:r>
          </a:p>
        </p:txBody>
      </p:sp>
    </p:spTree>
    <p:extLst>
      <p:ext uri="{BB962C8B-B14F-4D97-AF65-F5344CB8AC3E}">
        <p14:creationId xmlns:p14="http://schemas.microsoft.com/office/powerpoint/2010/main" val="355030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735D-E6D0-637C-491D-6134EC3A87B6}"/>
              </a:ext>
            </a:extLst>
          </p:cNvPr>
          <p:cNvSpPr>
            <a:spLocks noGrp="1"/>
          </p:cNvSpPr>
          <p:nvPr>
            <p:ph type="title"/>
          </p:nvPr>
        </p:nvSpPr>
        <p:spPr/>
        <p:txBody>
          <a:bodyPr/>
          <a:lstStyle/>
          <a:p>
            <a:r>
              <a:rPr lang="en-US" dirty="0">
                <a:solidFill>
                  <a:srgbClr val="00B0F0"/>
                </a:solidFill>
              </a:rPr>
              <a:t>Warehouse robotics: Benefits</a:t>
            </a:r>
          </a:p>
        </p:txBody>
      </p:sp>
      <p:sp>
        <p:nvSpPr>
          <p:cNvPr id="3" name="Content Placeholder 2">
            <a:extLst>
              <a:ext uri="{FF2B5EF4-FFF2-40B4-BE49-F238E27FC236}">
                <a16:creationId xmlns:a16="http://schemas.microsoft.com/office/drawing/2014/main" id="{1B4336B3-D46C-C969-B218-B44D692317AD}"/>
              </a:ext>
            </a:extLst>
          </p:cNvPr>
          <p:cNvSpPr txBox="1">
            <a:spLocks/>
          </p:cNvSpPr>
          <p:nvPr/>
        </p:nvSpPr>
        <p:spPr>
          <a:xfrm>
            <a:off x="1061479" y="1720619"/>
            <a:ext cx="10401300" cy="43339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p>
          <a:p>
            <a:r>
              <a:rPr lang="en-US" dirty="0"/>
              <a:t>Scalability: Warehouses are either understaffed and struggle to meet the demands or are overstaffed with an unhealthy cost-per-order ratio. Robots enable warehouses to scale efficiently with ups and downs of the market tide.</a:t>
            </a:r>
          </a:p>
          <a:p>
            <a:r>
              <a:rPr lang="en-US" dirty="0"/>
              <a:t>Improved Accuracy: Most warehouses today use manual processes for picking and order fulfilment. This usually leads to unacceptable picking error rates (as high as 10% in some cases), causing customer dissatisfaction and reverse logistics costs compound overtime. Warehouse robots are precision machines with picking accuracy of ~99.7%.</a:t>
            </a:r>
          </a:p>
          <a:p>
            <a:pPr marL="0" indent="0">
              <a:buNone/>
            </a:pPr>
            <a:endParaRPr lang="en-US" dirty="0"/>
          </a:p>
          <a:p>
            <a:endParaRPr lang="en-US" dirty="0"/>
          </a:p>
        </p:txBody>
      </p:sp>
    </p:spTree>
    <p:extLst>
      <p:ext uri="{BB962C8B-B14F-4D97-AF65-F5344CB8AC3E}">
        <p14:creationId xmlns:p14="http://schemas.microsoft.com/office/powerpoint/2010/main" val="692041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60D0E0E-1C49-339F-C098-E67DFAE8EFA7}"/>
              </a:ext>
            </a:extLst>
          </p:cNvPr>
          <p:cNvSpPr>
            <a:spLocks noGrp="1"/>
          </p:cNvSpPr>
          <p:nvPr>
            <p:ph idx="1"/>
          </p:nvPr>
        </p:nvSpPr>
        <p:spPr>
          <a:xfrm>
            <a:off x="1020933" y="1038686"/>
            <a:ext cx="10014012" cy="5370991"/>
          </a:xfrm>
        </p:spPr>
        <p:txBody>
          <a:bodyPr/>
          <a:lstStyle/>
          <a:p>
            <a:r>
              <a:rPr lang="en-US" dirty="0"/>
              <a:t>High throughput: One of the greatest advantages of automation or robotics is the ability of these machines to do menial, repetitive tasks continuously, 24/7, without fatigue or reduction in throughput.</a:t>
            </a:r>
          </a:p>
          <a:p>
            <a:r>
              <a:rPr lang="en-US" dirty="0"/>
              <a:t>In contrast, most warehouse associates spend 70-75% of their time travelling between tasks (10-15 miles per day), which does not add any net value to the output. AMRs alone can increase the productivity of the workforce in a warehouse by 3x. </a:t>
            </a:r>
          </a:p>
          <a:p>
            <a:r>
              <a:rPr lang="en-US" dirty="0"/>
              <a:t>Warehouse robotics solutions when employed correctly, increase throughput of the warehouse and lead to better space utilization.</a:t>
            </a:r>
          </a:p>
          <a:p>
            <a:endParaRPr lang="en-US" dirty="0"/>
          </a:p>
          <a:p>
            <a:endParaRPr lang="en-US" dirty="0"/>
          </a:p>
        </p:txBody>
      </p:sp>
    </p:spTree>
    <p:extLst>
      <p:ext uri="{BB962C8B-B14F-4D97-AF65-F5344CB8AC3E}">
        <p14:creationId xmlns:p14="http://schemas.microsoft.com/office/powerpoint/2010/main" val="372553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5" y="300446"/>
            <a:ext cx="6155432" cy="1058091"/>
          </a:xfrm>
        </p:spPr>
        <p:txBody>
          <a:bodyPr>
            <a:normAutofit/>
          </a:bodyPr>
          <a:lstStyle/>
          <a:p>
            <a:r>
              <a:rPr lang="en-US" sz="3600" dirty="0">
                <a:solidFill>
                  <a:srgbClr val="00B0F0"/>
                </a:solidFill>
              </a:rPr>
              <a:t>Warehouse</a:t>
            </a:r>
            <a:r>
              <a:rPr lang="en-US" dirty="0">
                <a:solidFill>
                  <a:srgbClr val="00B0F0"/>
                </a:solidFill>
              </a:rPr>
              <a:t> </a:t>
            </a:r>
            <a:r>
              <a:rPr lang="en-US" sz="3600" dirty="0">
                <a:solidFill>
                  <a:srgbClr val="00B0F0"/>
                </a:solidFill>
              </a:rPr>
              <a:t>application</a:t>
            </a:r>
            <a:endParaRPr lang="ar-EG" dirty="0">
              <a:solidFill>
                <a:srgbClr val="00B0F0"/>
              </a:solidFill>
            </a:endParaRPr>
          </a:p>
        </p:txBody>
      </p:sp>
      <p:pic>
        <p:nvPicPr>
          <p:cNvPr id="16" name="Content Placeholder 1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8971" y="100805"/>
            <a:ext cx="3148149" cy="6757195"/>
          </a:xfrm>
        </p:spPr>
      </p:pic>
      <p:sp>
        <p:nvSpPr>
          <p:cNvPr id="15" name="Text Placeholder 14"/>
          <p:cNvSpPr>
            <a:spLocks noGrp="1"/>
          </p:cNvSpPr>
          <p:nvPr>
            <p:ph type="body" sz="half" idx="2"/>
          </p:nvPr>
        </p:nvSpPr>
        <p:spPr>
          <a:xfrm>
            <a:off x="692331" y="1698172"/>
            <a:ext cx="7589520" cy="4820194"/>
          </a:xfrm>
        </p:spPr>
        <p:txBody>
          <a:bodyPr>
            <a:normAutofit/>
          </a:bodyPr>
          <a:lstStyle/>
          <a:p>
            <a:r>
              <a:rPr lang="en-US" sz="2800" b="1" dirty="0"/>
              <a:t>The Warehouse Store Application is specifically designed to control the interaction between the user and the Robot in an easy and very simple way without any human intervention. </a:t>
            </a:r>
          </a:p>
          <a:p>
            <a:endParaRPr lang="en-US" sz="2000" b="1" dirty="0"/>
          </a:p>
          <a:p>
            <a:r>
              <a:rPr lang="en-US" dirty="0"/>
              <a:t>. </a:t>
            </a:r>
          </a:p>
          <a:p>
            <a:endParaRPr lang="ar-EG" dirty="0"/>
          </a:p>
        </p:txBody>
      </p:sp>
    </p:spTree>
    <p:extLst>
      <p:ext uri="{BB962C8B-B14F-4D97-AF65-F5344CB8AC3E}">
        <p14:creationId xmlns:p14="http://schemas.microsoft.com/office/powerpoint/2010/main" val="173598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83326"/>
            <a:ext cx="9905998" cy="1384662"/>
          </a:xfrm>
        </p:spPr>
        <p:txBody>
          <a:bodyPr/>
          <a:lstStyle/>
          <a:p>
            <a:r>
              <a:rPr lang="en-US" dirty="0">
                <a:solidFill>
                  <a:srgbClr val="00B0F0"/>
                </a:solidFill>
              </a:rPr>
              <a:t>Three ways to use the application</a:t>
            </a:r>
            <a:endParaRPr lang="ar-EG" dirty="0">
              <a:solidFill>
                <a:srgbClr val="00B0F0"/>
              </a:solidFill>
            </a:endParaRPr>
          </a:p>
        </p:txBody>
      </p:sp>
      <p:sp>
        <p:nvSpPr>
          <p:cNvPr id="3" name="Content Placeholder 2"/>
          <p:cNvSpPr>
            <a:spLocks noGrp="1"/>
          </p:cNvSpPr>
          <p:nvPr>
            <p:ph idx="1"/>
          </p:nvPr>
        </p:nvSpPr>
        <p:spPr>
          <a:xfrm>
            <a:off x="1141412" y="1867988"/>
            <a:ext cx="9905999" cy="4376057"/>
          </a:xfrm>
        </p:spPr>
        <p:txBody>
          <a:bodyPr>
            <a:normAutofit lnSpcReduction="10000"/>
          </a:bodyPr>
          <a:lstStyle/>
          <a:p>
            <a:pPr marL="0" indent="0">
              <a:buNone/>
            </a:pPr>
            <a:r>
              <a:rPr lang="en-US" dirty="0"/>
              <a:t>1- E-commerce application that offers online shopping experience which the market needs due to the urgent situation we live in right now. Examples: Amazon, Jumia, souq</a:t>
            </a:r>
            <a:r>
              <a:rPr lang="en-US" b="1" dirty="0"/>
              <a:t>.</a:t>
            </a:r>
            <a:r>
              <a:rPr lang="en-US" b="1" dirty="0">
                <a:solidFill>
                  <a:srgbClr val="00B0F0"/>
                </a:solidFill>
              </a:rPr>
              <a:t> (From Shops To Client)</a:t>
            </a:r>
          </a:p>
          <a:p>
            <a:pPr marL="0" indent="0">
              <a:buNone/>
            </a:pPr>
            <a:r>
              <a:rPr lang="en-US" b="1" dirty="0"/>
              <a:t>2 – </a:t>
            </a:r>
            <a:r>
              <a:rPr lang="en-US" dirty="0"/>
              <a:t>Modern technology added to the offline shopping experience where offline shops don’t need workers anymore. It saves effort, time and a lot of problems</a:t>
            </a:r>
            <a:r>
              <a:rPr lang="en-US" b="1" dirty="0"/>
              <a:t>. </a:t>
            </a:r>
            <a:r>
              <a:rPr lang="en-US" b="1" dirty="0">
                <a:solidFill>
                  <a:srgbClr val="00B0F0"/>
                </a:solidFill>
              </a:rPr>
              <a:t>(From Client To Shops)</a:t>
            </a:r>
          </a:p>
          <a:p>
            <a:pPr marL="0" indent="0">
              <a:buNone/>
            </a:pPr>
            <a:r>
              <a:rPr lang="en-US" b="1" dirty="0"/>
              <a:t>3- </a:t>
            </a:r>
            <a:r>
              <a:rPr lang="en-US" dirty="0"/>
              <a:t>Warehouse Experience where the application connected to the robot performs the whole process </a:t>
            </a:r>
            <a:r>
              <a:rPr lang="en-US" b="1" dirty="0">
                <a:solidFill>
                  <a:srgbClr val="00B0F0"/>
                </a:solidFill>
              </a:rPr>
              <a:t>(From Warehouses To Client)</a:t>
            </a:r>
          </a:p>
          <a:p>
            <a:pPr marL="0" indent="0">
              <a:buNone/>
            </a:pPr>
            <a:r>
              <a:rPr lang="en-US" b="1" u="sng" dirty="0">
                <a:solidFill>
                  <a:srgbClr val="00B0F0"/>
                </a:solidFill>
              </a:rPr>
              <a:t> </a:t>
            </a:r>
            <a:r>
              <a:rPr lang="en-US" b="1" u="sng" dirty="0"/>
              <a:t>And that’s today’s topic…  </a:t>
            </a:r>
            <a:endParaRPr lang="ar-EG" b="1" u="sng" dirty="0"/>
          </a:p>
        </p:txBody>
      </p:sp>
    </p:spTree>
    <p:extLst>
      <p:ext uri="{BB962C8B-B14F-4D97-AF65-F5344CB8AC3E}">
        <p14:creationId xmlns:p14="http://schemas.microsoft.com/office/powerpoint/2010/main" val="3484378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6381022" cy="1478570"/>
          </a:xfrm>
        </p:spPr>
        <p:txBody>
          <a:bodyPr>
            <a:normAutofit fontScale="90000"/>
          </a:bodyPr>
          <a:lstStyle/>
          <a:p>
            <a:r>
              <a:rPr lang="en-US" b="1" dirty="0">
                <a:solidFill>
                  <a:srgbClr val="00B0F0"/>
                </a:solidFill>
              </a:rPr>
              <a:t>(From Warehouses To Client)</a:t>
            </a:r>
            <a:br>
              <a:rPr lang="en-US" b="1" dirty="0">
                <a:solidFill>
                  <a:srgbClr val="00B0F0"/>
                </a:solidFill>
              </a:rPr>
            </a:br>
            <a:r>
              <a:rPr lang="en-US" b="1" dirty="0">
                <a:solidFill>
                  <a:srgbClr val="00B0F0"/>
                </a:solidFill>
              </a:rPr>
              <a:t>the two element process:</a:t>
            </a:r>
            <a:endParaRPr lang="ar-EG" dirty="0"/>
          </a:p>
        </p:txBody>
      </p:sp>
      <p:sp>
        <p:nvSpPr>
          <p:cNvPr id="3" name="Content Placeholder 2"/>
          <p:cNvSpPr>
            <a:spLocks noGrp="1"/>
          </p:cNvSpPr>
          <p:nvPr>
            <p:ph idx="1"/>
          </p:nvPr>
        </p:nvSpPr>
        <p:spPr>
          <a:xfrm>
            <a:off x="1141413" y="2097088"/>
            <a:ext cx="6381022" cy="4434341"/>
          </a:xfrm>
        </p:spPr>
        <p:txBody>
          <a:bodyPr>
            <a:normAutofit/>
          </a:bodyPr>
          <a:lstStyle/>
          <a:p>
            <a:pPr marL="0" indent="0">
              <a:buNone/>
            </a:pPr>
            <a:r>
              <a:rPr lang="en-US" dirty="0"/>
              <a:t>Instead of (Warehouse&gt; Shop&gt; Client) = Long Process And High Waste</a:t>
            </a:r>
          </a:p>
          <a:p>
            <a:pPr marL="0" indent="0">
              <a:buNone/>
            </a:pPr>
            <a:r>
              <a:rPr lang="en-US" dirty="0"/>
              <a:t>We introduce THE TWO ELEMENT PROCESS:</a:t>
            </a:r>
          </a:p>
          <a:p>
            <a:pPr>
              <a:buFont typeface="Wingdings" panose="05000000000000000000" pitchFamily="2" charset="2"/>
              <a:buChar char="v"/>
            </a:pPr>
            <a:r>
              <a:rPr lang="en-US" dirty="0"/>
              <a:t>From Warehouses to Client directly.</a:t>
            </a:r>
          </a:p>
          <a:p>
            <a:pPr>
              <a:buFont typeface="Wingdings" panose="05000000000000000000" pitchFamily="2" charset="2"/>
              <a:buChar char="v"/>
            </a:pPr>
            <a:r>
              <a:rPr lang="en-US" dirty="0"/>
              <a:t>No Human intervention in The Storing process</a:t>
            </a:r>
          </a:p>
          <a:p>
            <a:pPr>
              <a:buFont typeface="Wingdings" panose="05000000000000000000" pitchFamily="2" charset="2"/>
              <a:buChar char="v"/>
            </a:pPr>
            <a:r>
              <a:rPr lang="en-US" dirty="0"/>
              <a:t>No Human intervention in The Shopping process</a:t>
            </a:r>
          </a:p>
          <a:p>
            <a:pPr>
              <a:buFont typeface="Wingdings" panose="05000000000000000000" pitchFamily="2" charset="2"/>
              <a:buChar char="v"/>
            </a:pPr>
            <a:r>
              <a:rPr lang="en-US" dirty="0">
                <a:solidFill>
                  <a:srgbClr val="00B0F0"/>
                </a:solidFill>
              </a:rPr>
              <a:t>You only see humans when you receive your favorite products 😉</a:t>
            </a:r>
            <a:endParaRPr lang="ar-EG" dirty="0">
              <a:solidFill>
                <a:srgbClr val="00B0F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435" y="1049593"/>
            <a:ext cx="3872731" cy="4937760"/>
          </a:xfrm>
          <a:prstGeom prst="rect">
            <a:avLst/>
          </a:prstGeom>
        </p:spPr>
      </p:pic>
    </p:spTree>
    <p:extLst>
      <p:ext uri="{BB962C8B-B14F-4D97-AF65-F5344CB8AC3E}">
        <p14:creationId xmlns:p14="http://schemas.microsoft.com/office/powerpoint/2010/main" val="133400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01277"/>
          </a:xfrm>
        </p:spPr>
        <p:txBody>
          <a:bodyPr/>
          <a:lstStyle/>
          <a:p>
            <a:r>
              <a:rPr lang="en-US" dirty="0">
                <a:solidFill>
                  <a:srgbClr val="00B0F0"/>
                </a:solidFill>
              </a:rPr>
              <a:t>How the application works</a:t>
            </a:r>
            <a:endParaRPr lang="ar-EG" dirty="0">
              <a:solidFill>
                <a:srgbClr val="00B0F0"/>
              </a:solidFill>
            </a:endParaRPr>
          </a:p>
        </p:txBody>
      </p:sp>
      <p:sp>
        <p:nvSpPr>
          <p:cNvPr id="3" name="Content Placeholder 2"/>
          <p:cNvSpPr>
            <a:spLocks noGrp="1"/>
          </p:cNvSpPr>
          <p:nvPr>
            <p:ph idx="1"/>
          </p:nvPr>
        </p:nvSpPr>
        <p:spPr>
          <a:xfrm>
            <a:off x="906280" y="1789611"/>
            <a:ext cx="10288589" cy="4598125"/>
          </a:xfrm>
        </p:spPr>
        <p:txBody>
          <a:bodyPr>
            <a:noAutofit/>
          </a:bodyPr>
          <a:lstStyle/>
          <a:p>
            <a:pPr marL="0" indent="0">
              <a:buNone/>
            </a:pPr>
            <a:r>
              <a:rPr lang="en-US" sz="2000" dirty="0"/>
              <a:t>The Application is based on the E-Commerce Experience, and it works as the following:</a:t>
            </a:r>
          </a:p>
          <a:p>
            <a:pPr lvl="0"/>
            <a:r>
              <a:rPr lang="en-US" sz="2000" dirty="0"/>
              <a:t>The user navigates the application to find the products he/she needs.</a:t>
            </a:r>
          </a:p>
          <a:p>
            <a:pPr lvl="0"/>
            <a:r>
              <a:rPr lang="en-US" sz="2000" dirty="0"/>
              <a:t> The user then chooses the desired products and requests them from the application</a:t>
            </a:r>
          </a:p>
          <a:p>
            <a:pPr lvl="0"/>
            <a:r>
              <a:rPr lang="en-US" sz="2000" dirty="0"/>
              <a:t>After deciding the appropriate way of payment and filling in the personal details of the user such as the name, address and the phone number.</a:t>
            </a:r>
          </a:p>
          <a:p>
            <a:pPr lvl="0"/>
            <a:r>
              <a:rPr lang="en-US" sz="2000" dirty="0"/>
              <a:t> The application sends the request to the Back-End administration and communicates with the database server.</a:t>
            </a:r>
          </a:p>
          <a:p>
            <a:pPr lvl="0"/>
            <a:r>
              <a:rPr lang="en-US" sz="2000" dirty="0"/>
              <a:t>Then finally a request is sent to the robot to get the requested products from the warehouse and deliver them to the Goods Stand in order to be ready for delivery.</a:t>
            </a:r>
            <a:endParaRPr lang="ar-EG" sz="2000" dirty="0"/>
          </a:p>
        </p:txBody>
      </p:sp>
    </p:spTree>
    <p:extLst>
      <p:ext uri="{BB962C8B-B14F-4D97-AF65-F5344CB8AC3E}">
        <p14:creationId xmlns:p14="http://schemas.microsoft.com/office/powerpoint/2010/main" val="343797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Flutter Technology</a:t>
            </a:r>
            <a:endParaRPr lang="ar-EG" dirty="0">
              <a:solidFill>
                <a:srgbClr val="00B0F0"/>
              </a:solidFill>
            </a:endParaRPr>
          </a:p>
        </p:txBody>
      </p:sp>
      <p:sp>
        <p:nvSpPr>
          <p:cNvPr id="3" name="Content Placeholder 2"/>
          <p:cNvSpPr>
            <a:spLocks noGrp="1"/>
          </p:cNvSpPr>
          <p:nvPr>
            <p:ph idx="1"/>
          </p:nvPr>
        </p:nvSpPr>
        <p:spPr>
          <a:xfrm>
            <a:off x="1141412" y="2447319"/>
            <a:ext cx="9905999" cy="3744475"/>
          </a:xfrm>
        </p:spPr>
        <p:txBody>
          <a:bodyPr>
            <a:normAutofit/>
          </a:bodyPr>
          <a:lstStyle/>
          <a:p>
            <a:r>
              <a:rPr lang="en-US" dirty="0"/>
              <a:t>The Programing language used in the application is DART programing language using FLUTTER framework. </a:t>
            </a:r>
          </a:p>
          <a:p>
            <a:r>
              <a:rPr lang="en-US" dirty="0"/>
              <a:t>DART is a programming language designed for client development such as for the web and mobile apps.</a:t>
            </a:r>
          </a:p>
          <a:p>
            <a:r>
              <a:rPr lang="en-US" dirty="0"/>
              <a:t> It is developed by Google in May 2017 and can also be used to build servers and desktop applications.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278" y="291002"/>
            <a:ext cx="4514850" cy="1981201"/>
          </a:xfrm>
          <a:prstGeom prst="rect">
            <a:avLst/>
          </a:prstGeom>
        </p:spPr>
      </p:pic>
    </p:spTree>
    <p:extLst>
      <p:ext uri="{BB962C8B-B14F-4D97-AF65-F5344CB8AC3E}">
        <p14:creationId xmlns:p14="http://schemas.microsoft.com/office/powerpoint/2010/main" val="148481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BBC9-214F-8B2D-5C2F-F8440DA01A07}"/>
              </a:ext>
            </a:extLst>
          </p:cNvPr>
          <p:cNvSpPr>
            <a:spLocks noGrp="1"/>
          </p:cNvSpPr>
          <p:nvPr>
            <p:ph type="title"/>
          </p:nvPr>
        </p:nvSpPr>
        <p:spPr/>
        <p:txBody>
          <a:bodyPr/>
          <a:lstStyle/>
          <a:p>
            <a:r>
              <a:rPr lang="en-US" dirty="0">
                <a:solidFill>
                  <a:srgbClr val="00B0F0"/>
                </a:solidFill>
              </a:rPr>
              <a:t>Introduction</a:t>
            </a:r>
            <a:r>
              <a:rPr lang="en-US" dirty="0"/>
              <a:t>: Warehouse robotics</a:t>
            </a:r>
          </a:p>
        </p:txBody>
      </p:sp>
      <p:sp>
        <p:nvSpPr>
          <p:cNvPr id="3" name="Content Placeholder 2">
            <a:extLst>
              <a:ext uri="{FF2B5EF4-FFF2-40B4-BE49-F238E27FC236}">
                <a16:creationId xmlns:a16="http://schemas.microsoft.com/office/drawing/2014/main" id="{3E02FF47-84D1-8F26-4884-519B4FBF7F81}"/>
              </a:ext>
            </a:extLst>
          </p:cNvPr>
          <p:cNvSpPr>
            <a:spLocks noGrp="1"/>
          </p:cNvSpPr>
          <p:nvPr>
            <p:ph idx="1"/>
          </p:nvPr>
        </p:nvSpPr>
        <p:spPr/>
        <p:txBody>
          <a:bodyPr/>
          <a:lstStyle/>
          <a:p>
            <a:r>
              <a:rPr lang="en-US" dirty="0"/>
              <a:t>Warehouse robotics is an umbrella term used to refer to the usage of robots, automated systems, and other complex software systems in tandem with the Warehouse Management Systems (WMS) to automate and streamline warehouse processes.</a:t>
            </a:r>
          </a:p>
          <a:p>
            <a:r>
              <a:rPr lang="en-US" dirty="0"/>
              <a:t>It has been gaining prominence over the past decade owing to reduced costs of ownership, increased demand for cost-effective &amp; high-throughput warehouses.</a:t>
            </a:r>
          </a:p>
        </p:txBody>
      </p:sp>
    </p:spTree>
    <p:extLst>
      <p:ext uri="{BB962C8B-B14F-4D97-AF65-F5344CB8AC3E}">
        <p14:creationId xmlns:p14="http://schemas.microsoft.com/office/powerpoint/2010/main" val="1184196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836023"/>
            <a:ext cx="9905999" cy="2756263"/>
          </a:xfrm>
        </p:spPr>
        <p:txBody>
          <a:bodyPr/>
          <a:lstStyle/>
          <a:p>
            <a:r>
              <a:rPr lang="en-US" sz="3200" b="1" dirty="0">
                <a:solidFill>
                  <a:srgbClr val="00B0F0"/>
                </a:solidFill>
              </a:rPr>
              <a:t>Flutter is an open-source, cross-platform toolkit</a:t>
            </a:r>
            <a:r>
              <a:rPr lang="en-US" dirty="0"/>
              <a:t> used for building apps for mobile OS, web, and desktop with the same code base. That means developers write code once and apply it to all the platforms – iOS, Android, web platform, macOS (Windows and Linux are still under development), and even Wear OS.</a:t>
            </a:r>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611" y="3435532"/>
            <a:ext cx="9753600" cy="3246120"/>
          </a:xfrm>
          <a:prstGeom prst="rect">
            <a:avLst/>
          </a:prstGeom>
        </p:spPr>
      </p:pic>
    </p:spTree>
    <p:extLst>
      <p:ext uri="{BB962C8B-B14F-4D97-AF65-F5344CB8AC3E}">
        <p14:creationId xmlns:p14="http://schemas.microsoft.com/office/powerpoint/2010/main" val="2121203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Cross-platform Advantage</a:t>
            </a:r>
            <a:endParaRPr lang="ar-EG" dirty="0">
              <a:solidFill>
                <a:srgbClr val="00B0F0"/>
              </a:solidFill>
            </a:endParaRPr>
          </a:p>
        </p:txBody>
      </p:sp>
      <p:sp>
        <p:nvSpPr>
          <p:cNvPr id="3" name="Content Placeholder 2"/>
          <p:cNvSpPr>
            <a:spLocks noGrp="1"/>
          </p:cNvSpPr>
          <p:nvPr>
            <p:ph idx="1"/>
          </p:nvPr>
        </p:nvSpPr>
        <p:spPr/>
        <p:txBody>
          <a:bodyPr/>
          <a:lstStyle/>
          <a:p>
            <a:r>
              <a:rPr lang="en-US" b="1" dirty="0"/>
              <a:t>iOS</a:t>
            </a:r>
            <a:r>
              <a:rPr lang="en-US" dirty="0"/>
              <a:t>: Swift and Objective-C</a:t>
            </a:r>
          </a:p>
          <a:p>
            <a:endParaRPr lang="en-US" dirty="0"/>
          </a:p>
          <a:p>
            <a:r>
              <a:rPr lang="en-US" b="1" dirty="0"/>
              <a:t>Android</a:t>
            </a:r>
            <a:r>
              <a:rPr lang="en-US" dirty="0"/>
              <a:t>: Java and Kotlin</a:t>
            </a:r>
            <a:endParaRPr lang="ar-E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1311" y="1606732"/>
            <a:ext cx="7030689" cy="5251268"/>
          </a:xfrm>
          <a:prstGeom prst="rect">
            <a:avLst/>
          </a:prstGeom>
        </p:spPr>
      </p:pic>
    </p:spTree>
    <p:extLst>
      <p:ext uri="{BB962C8B-B14F-4D97-AF65-F5344CB8AC3E}">
        <p14:creationId xmlns:p14="http://schemas.microsoft.com/office/powerpoint/2010/main" val="220773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User Verification</a:t>
            </a:r>
            <a:endParaRPr lang="ar-EG" dirty="0">
              <a:solidFill>
                <a:srgbClr val="00B0F0"/>
              </a:solidFill>
            </a:endParaRPr>
          </a:p>
        </p:txBody>
      </p:sp>
      <p:sp>
        <p:nvSpPr>
          <p:cNvPr id="3" name="Content Placeholder 2"/>
          <p:cNvSpPr>
            <a:spLocks noGrp="1"/>
          </p:cNvSpPr>
          <p:nvPr>
            <p:ph idx="1"/>
          </p:nvPr>
        </p:nvSpPr>
        <p:spPr/>
        <p:txBody>
          <a:bodyPr/>
          <a:lstStyle/>
          <a:p>
            <a:r>
              <a:rPr lang="en-US" b="1" dirty="0"/>
              <a:t>User Identity Verification</a:t>
            </a:r>
            <a:r>
              <a:rPr lang="en-US" dirty="0"/>
              <a:t> is a security measure that verifies that all requests made from within your app are coming from authentic end users.</a:t>
            </a:r>
          </a:p>
          <a:p>
            <a:r>
              <a:rPr lang="en-US" dirty="0"/>
              <a:t> This ensures that 3rd parties cannot perform malicious actions, such as filing Issues on behalf of your users, or updating their personal information.</a:t>
            </a:r>
            <a:endParaRPr lang="ar-EG" dirty="0"/>
          </a:p>
        </p:txBody>
      </p:sp>
    </p:spTree>
    <p:extLst>
      <p:ext uri="{BB962C8B-B14F-4D97-AF65-F5344CB8AC3E}">
        <p14:creationId xmlns:p14="http://schemas.microsoft.com/office/powerpoint/2010/main" val="75727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991" y="0"/>
            <a:ext cx="3195114"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043" y="0"/>
            <a:ext cx="3195114"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437" y="0"/>
            <a:ext cx="3195114" cy="6858000"/>
          </a:xfrm>
          <a:prstGeom prst="rect">
            <a:avLst/>
          </a:prstGeom>
        </p:spPr>
      </p:pic>
    </p:spTree>
    <p:extLst>
      <p:ext uri="{BB962C8B-B14F-4D97-AF65-F5344CB8AC3E}">
        <p14:creationId xmlns:p14="http://schemas.microsoft.com/office/powerpoint/2010/main" val="2861115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UI Interface And Design</a:t>
            </a:r>
            <a:endParaRPr lang="ar-EG" dirty="0">
              <a:solidFill>
                <a:srgbClr val="00B0F0"/>
              </a:solidFill>
            </a:endParaRPr>
          </a:p>
        </p:txBody>
      </p:sp>
      <p:sp>
        <p:nvSpPr>
          <p:cNvPr id="3" name="Content Placeholder 2"/>
          <p:cNvSpPr>
            <a:spLocks noGrp="1"/>
          </p:cNvSpPr>
          <p:nvPr>
            <p:ph idx="1"/>
          </p:nvPr>
        </p:nvSpPr>
        <p:spPr>
          <a:xfrm>
            <a:off x="1141413" y="2249487"/>
            <a:ext cx="7559596" cy="3541714"/>
          </a:xfrm>
        </p:spPr>
        <p:txBody>
          <a:bodyPr/>
          <a:lstStyle/>
          <a:p>
            <a:r>
              <a:rPr lang="en-US" dirty="0"/>
              <a:t>User interface (UI) design is the design of user interfaces for machines and software, such as computers, home appliances, mobile devices, and other electronic devices, with the focus on maximizing usability and the user experience.</a:t>
            </a:r>
          </a:p>
          <a:p>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008" y="0"/>
            <a:ext cx="3176337" cy="6858000"/>
          </a:xfrm>
          <a:prstGeom prst="rect">
            <a:avLst/>
          </a:prstGeom>
        </p:spPr>
      </p:pic>
    </p:spTree>
    <p:extLst>
      <p:ext uri="{BB962C8B-B14F-4D97-AF65-F5344CB8AC3E}">
        <p14:creationId xmlns:p14="http://schemas.microsoft.com/office/powerpoint/2010/main" val="172453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r>
              <a:rPr lang="en-US" b="1" i="1" dirty="0"/>
              <a:t>Image Processing</a:t>
            </a:r>
            <a:r>
              <a:rPr lang="en-US" dirty="0"/>
              <a:t> </a:t>
            </a:r>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r>
              <a:rPr lang="en-GB" dirty="0"/>
              <a:t>Image processing is an algorithm to detect and decode visual code</a:t>
            </a:r>
            <a:br>
              <a:rPr lang="en-GB" dirty="0"/>
            </a:br>
            <a:r>
              <a:rPr lang="en-GB" dirty="0"/>
              <a:t>lines and QR codes in medium resolution images is presented. The</a:t>
            </a:r>
            <a:br>
              <a:rPr lang="en-GB" dirty="0"/>
            </a:br>
            <a:r>
              <a:rPr lang="en-GB" dirty="0"/>
              <a:t>algorithm uses adaptive methods to segment the image to identify</a:t>
            </a:r>
            <a:br>
              <a:rPr lang="en-GB" dirty="0"/>
            </a:br>
            <a:r>
              <a:rPr lang="en-GB" dirty="0"/>
              <a:t>objects. </a:t>
            </a:r>
            <a:br>
              <a:rPr lang="en-GB" dirty="0"/>
            </a:br>
            <a:endParaRPr lang="en-US" dirty="0"/>
          </a:p>
        </p:txBody>
      </p:sp>
    </p:spTree>
    <p:extLst>
      <p:ext uri="{BB962C8B-B14F-4D97-AF65-F5344CB8AC3E}">
        <p14:creationId xmlns:p14="http://schemas.microsoft.com/office/powerpoint/2010/main" val="184813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r>
              <a:rPr lang="en-US" dirty="0"/>
              <a:t>QR DETECTION WITH Angle-Calculator</a:t>
            </a:r>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r>
              <a:rPr lang="en-GB" dirty="0"/>
              <a:t>The algorithm is implemented almost entirely in Python and utilizes</a:t>
            </a:r>
            <a:br>
              <a:rPr lang="en-GB" dirty="0"/>
            </a:br>
            <a:r>
              <a:rPr lang="en-GB" dirty="0"/>
              <a:t>the OpenCV image processing/computer vision library. The algorithm</a:t>
            </a:r>
            <a:br>
              <a:rPr lang="en-GB" dirty="0"/>
            </a:br>
            <a:r>
              <a:rPr lang="en-GB" dirty="0"/>
              <a:t>can be compiled to run as standalone. The source files include a 200-</a:t>
            </a:r>
            <a:br>
              <a:rPr lang="en-GB" dirty="0"/>
            </a:br>
            <a:r>
              <a:rPr lang="en-GB" dirty="0"/>
              <a:t>line Python file. Figure 18 shows some of the major steps in the</a:t>
            </a:r>
            <a:br>
              <a:rPr lang="en-GB" dirty="0"/>
            </a:br>
            <a:r>
              <a:rPr lang="en-GB" dirty="0"/>
              <a:t>algorithm. </a:t>
            </a:r>
            <a:br>
              <a:rPr lang="en-GB" dirty="0"/>
            </a:br>
            <a:endParaRPr lang="en-US" dirty="0"/>
          </a:p>
        </p:txBody>
      </p:sp>
      <p:pic>
        <p:nvPicPr>
          <p:cNvPr id="4" name="Picture 3">
            <a:extLst>
              <a:ext uri="{FF2B5EF4-FFF2-40B4-BE49-F238E27FC236}">
                <a16:creationId xmlns:a16="http://schemas.microsoft.com/office/drawing/2014/main" id="{7B3AA14E-981A-4594-B8A4-6BAA1CAEDBBE}"/>
              </a:ext>
            </a:extLst>
          </p:cNvPr>
          <p:cNvPicPr>
            <a:picLocks noChangeAspect="1"/>
          </p:cNvPicPr>
          <p:nvPr/>
        </p:nvPicPr>
        <p:blipFill>
          <a:blip r:embed="rId2"/>
          <a:stretch>
            <a:fillRect/>
          </a:stretch>
        </p:blipFill>
        <p:spPr>
          <a:xfrm>
            <a:off x="8722281" y="4359196"/>
            <a:ext cx="2065638" cy="2065638"/>
          </a:xfrm>
          <a:prstGeom prst="rect">
            <a:avLst/>
          </a:prstGeom>
        </p:spPr>
      </p:pic>
      <p:pic>
        <p:nvPicPr>
          <p:cNvPr id="5" name="Picture 4">
            <a:extLst>
              <a:ext uri="{FF2B5EF4-FFF2-40B4-BE49-F238E27FC236}">
                <a16:creationId xmlns:a16="http://schemas.microsoft.com/office/drawing/2014/main" id="{E7361423-37E8-41B0-BC5F-A267895459BA}"/>
              </a:ext>
            </a:extLst>
          </p:cNvPr>
          <p:cNvPicPr>
            <a:picLocks noChangeAspect="1"/>
          </p:cNvPicPr>
          <p:nvPr/>
        </p:nvPicPr>
        <p:blipFill>
          <a:blip r:embed="rId3"/>
          <a:stretch>
            <a:fillRect/>
          </a:stretch>
        </p:blipFill>
        <p:spPr>
          <a:xfrm>
            <a:off x="6096000" y="4335842"/>
            <a:ext cx="2077315" cy="2077315"/>
          </a:xfrm>
          <a:prstGeom prst="rect">
            <a:avLst/>
          </a:prstGeom>
        </p:spPr>
      </p:pic>
    </p:spTree>
    <p:extLst>
      <p:ext uri="{BB962C8B-B14F-4D97-AF65-F5344CB8AC3E}">
        <p14:creationId xmlns:p14="http://schemas.microsoft.com/office/powerpoint/2010/main" val="4029554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1155F37-A41E-43A8-B5E6-0CC8F437038A}"/>
              </a:ext>
            </a:extLst>
          </p:cNvPr>
          <p:cNvPicPr>
            <a:picLocks noGrp="1" noChangeAspect="1"/>
          </p:cNvPicPr>
          <p:nvPr>
            <p:ph idx="1"/>
          </p:nvPr>
        </p:nvPicPr>
        <p:blipFill>
          <a:blip r:embed="rId2"/>
          <a:stretch>
            <a:fillRect/>
          </a:stretch>
        </p:blipFill>
        <p:spPr>
          <a:xfrm>
            <a:off x="442014" y="251078"/>
            <a:ext cx="11304795" cy="6355844"/>
          </a:xfrm>
          <a:prstGeom prst="rect">
            <a:avLst/>
          </a:prstGeom>
        </p:spPr>
      </p:pic>
    </p:spTree>
    <p:extLst>
      <p:ext uri="{BB962C8B-B14F-4D97-AF65-F5344CB8AC3E}">
        <p14:creationId xmlns:p14="http://schemas.microsoft.com/office/powerpoint/2010/main" val="249012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BC6900-CCB0-4335-B15B-1A217FEAD2C0}"/>
              </a:ext>
            </a:extLst>
          </p:cNvPr>
          <p:cNvPicPr>
            <a:picLocks noChangeAspect="1"/>
          </p:cNvPicPr>
          <p:nvPr/>
        </p:nvPicPr>
        <p:blipFill>
          <a:blip r:embed="rId2"/>
          <a:stretch>
            <a:fillRect/>
          </a:stretch>
        </p:blipFill>
        <p:spPr>
          <a:xfrm>
            <a:off x="374821" y="212407"/>
            <a:ext cx="11442357" cy="6433185"/>
          </a:xfrm>
          <a:prstGeom prst="rect">
            <a:avLst/>
          </a:prstGeom>
        </p:spPr>
      </p:pic>
    </p:spTree>
    <p:extLst>
      <p:ext uri="{BB962C8B-B14F-4D97-AF65-F5344CB8AC3E}">
        <p14:creationId xmlns:p14="http://schemas.microsoft.com/office/powerpoint/2010/main" val="1114381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r>
              <a:rPr lang="en-US" dirty="0" err="1"/>
              <a:t>line_follower</a:t>
            </a:r>
            <a:endParaRPr lang="en-US" dirty="0"/>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r>
              <a:rPr lang="en-GB" dirty="0"/>
              <a:t>The development of the algorithm is based on the idea that the guide</a:t>
            </a:r>
            <a:br>
              <a:rPr lang="en-GB" dirty="0"/>
            </a:br>
            <a:r>
              <a:rPr lang="en-GB" dirty="0"/>
              <a:t>bar pair is the key element that can be used to identify marker</a:t>
            </a:r>
            <a:br>
              <a:rPr lang="en-GB" dirty="0"/>
            </a:br>
            <a:r>
              <a:rPr lang="en-GB" dirty="0"/>
              <a:t>candidates in an image. Once potential guide bar pairs are identified</a:t>
            </a:r>
            <a:br>
              <a:rPr lang="en-GB" dirty="0"/>
            </a:br>
            <a:r>
              <a:rPr lang="en-GB" dirty="0"/>
              <a:t>the incorrect candidates can be filtered out by looking at other</a:t>
            </a:r>
            <a:br>
              <a:rPr lang="en-GB" dirty="0"/>
            </a:br>
            <a:r>
              <a:rPr lang="en-GB" dirty="0"/>
              <a:t>characteristics of the marker. </a:t>
            </a:r>
            <a:br>
              <a:rPr lang="en-GB" dirty="0"/>
            </a:br>
            <a:endParaRPr lang="en-US" dirty="0"/>
          </a:p>
        </p:txBody>
      </p:sp>
      <p:pic>
        <p:nvPicPr>
          <p:cNvPr id="4" name="Picture 3">
            <a:extLst>
              <a:ext uri="{FF2B5EF4-FFF2-40B4-BE49-F238E27FC236}">
                <a16:creationId xmlns:a16="http://schemas.microsoft.com/office/drawing/2014/main" id="{02E4C2A9-18FB-4E6F-9A63-7D765DC6C4D0}"/>
              </a:ext>
            </a:extLst>
          </p:cNvPr>
          <p:cNvPicPr>
            <a:picLocks noChangeAspect="1"/>
          </p:cNvPicPr>
          <p:nvPr/>
        </p:nvPicPr>
        <p:blipFill>
          <a:blip r:embed="rId2"/>
          <a:stretch>
            <a:fillRect/>
          </a:stretch>
        </p:blipFill>
        <p:spPr>
          <a:xfrm>
            <a:off x="9573869" y="4184700"/>
            <a:ext cx="1473542" cy="2619631"/>
          </a:xfrm>
          <a:prstGeom prst="rect">
            <a:avLst/>
          </a:prstGeom>
        </p:spPr>
      </p:pic>
      <p:pic>
        <p:nvPicPr>
          <p:cNvPr id="5" name="Picture 4">
            <a:extLst>
              <a:ext uri="{FF2B5EF4-FFF2-40B4-BE49-F238E27FC236}">
                <a16:creationId xmlns:a16="http://schemas.microsoft.com/office/drawing/2014/main" id="{90B6ADE4-8903-4517-A13B-E16A1BC8700D}"/>
              </a:ext>
            </a:extLst>
          </p:cNvPr>
          <p:cNvPicPr>
            <a:picLocks noChangeAspect="1"/>
          </p:cNvPicPr>
          <p:nvPr/>
        </p:nvPicPr>
        <p:blipFill>
          <a:blip r:embed="rId3"/>
          <a:stretch>
            <a:fillRect/>
          </a:stretch>
        </p:blipFill>
        <p:spPr>
          <a:xfrm>
            <a:off x="7244399" y="4184700"/>
            <a:ext cx="1966690" cy="2619631"/>
          </a:xfrm>
          <a:prstGeom prst="rect">
            <a:avLst/>
          </a:prstGeom>
        </p:spPr>
      </p:pic>
      <p:pic>
        <p:nvPicPr>
          <p:cNvPr id="6" name="Picture 5">
            <a:extLst>
              <a:ext uri="{FF2B5EF4-FFF2-40B4-BE49-F238E27FC236}">
                <a16:creationId xmlns:a16="http://schemas.microsoft.com/office/drawing/2014/main" id="{C5E5B69C-E873-419A-98F1-A3A81A06A603}"/>
              </a:ext>
            </a:extLst>
          </p:cNvPr>
          <p:cNvPicPr>
            <a:picLocks noChangeAspect="1"/>
          </p:cNvPicPr>
          <p:nvPr/>
        </p:nvPicPr>
        <p:blipFill>
          <a:blip r:embed="rId4"/>
          <a:stretch>
            <a:fillRect/>
          </a:stretch>
        </p:blipFill>
        <p:spPr>
          <a:xfrm>
            <a:off x="2045403" y="4642156"/>
            <a:ext cx="2876550" cy="2162175"/>
          </a:xfrm>
          <a:prstGeom prst="rect">
            <a:avLst/>
          </a:prstGeom>
        </p:spPr>
      </p:pic>
      <p:pic>
        <p:nvPicPr>
          <p:cNvPr id="7" name="Picture 6">
            <a:extLst>
              <a:ext uri="{FF2B5EF4-FFF2-40B4-BE49-F238E27FC236}">
                <a16:creationId xmlns:a16="http://schemas.microsoft.com/office/drawing/2014/main" id="{88216934-495A-46FA-B0A5-AB7F29F7ED5A}"/>
              </a:ext>
            </a:extLst>
          </p:cNvPr>
          <p:cNvPicPr>
            <a:picLocks noChangeAspect="1"/>
          </p:cNvPicPr>
          <p:nvPr/>
        </p:nvPicPr>
        <p:blipFill>
          <a:blip r:embed="rId5"/>
          <a:stretch>
            <a:fillRect/>
          </a:stretch>
        </p:blipFill>
        <p:spPr>
          <a:xfrm>
            <a:off x="5204921" y="4184700"/>
            <a:ext cx="1473542" cy="2619631"/>
          </a:xfrm>
          <a:prstGeom prst="rect">
            <a:avLst/>
          </a:prstGeom>
        </p:spPr>
      </p:pic>
    </p:spTree>
    <p:extLst>
      <p:ext uri="{BB962C8B-B14F-4D97-AF65-F5344CB8AC3E}">
        <p14:creationId xmlns:p14="http://schemas.microsoft.com/office/powerpoint/2010/main" val="222442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F033E-2045-2643-F2B2-F014D2DCAF8C}"/>
              </a:ext>
            </a:extLst>
          </p:cNvPr>
          <p:cNvSpPr>
            <a:spLocks noGrp="1"/>
          </p:cNvSpPr>
          <p:nvPr>
            <p:ph idx="1"/>
          </p:nvPr>
        </p:nvSpPr>
        <p:spPr>
          <a:xfrm>
            <a:off x="1145219" y="1109709"/>
            <a:ext cx="9902192" cy="4681492"/>
          </a:xfrm>
        </p:spPr>
        <p:txBody>
          <a:bodyPr>
            <a:normAutofit/>
          </a:bodyPr>
          <a:lstStyle/>
          <a:p>
            <a:r>
              <a:rPr lang="en-US" dirty="0"/>
              <a:t>Warehouse robots are the most effective replacement to minimize the pressure and availability of manual labor. They are mainly used for heavy lifting, picking up packages, transporting, and other tasks in the facility. They require little space, provide flexibility in managing varying demand requirements, and can work 24/7.</a:t>
            </a:r>
          </a:p>
          <a:p>
            <a:r>
              <a:rPr lang="en-US" dirty="0"/>
              <a:t>This makes them particularly fit for e-commerce operations. The growing market of Internet of Things, Artificial Intelligence, and machine learning in the warehouse industry is forecasted to grow in the robot market soon.</a:t>
            </a:r>
          </a:p>
        </p:txBody>
      </p:sp>
    </p:spTree>
    <p:extLst>
      <p:ext uri="{BB962C8B-B14F-4D97-AF65-F5344CB8AC3E}">
        <p14:creationId xmlns:p14="http://schemas.microsoft.com/office/powerpoint/2010/main" val="956149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D232203-E923-4167-A42A-B61F4AEF7C34}"/>
              </a:ext>
            </a:extLst>
          </p:cNvPr>
          <p:cNvPicPr>
            <a:picLocks noChangeAspect="1"/>
          </p:cNvPicPr>
          <p:nvPr/>
        </p:nvPicPr>
        <p:blipFill>
          <a:blip r:embed="rId2"/>
          <a:stretch>
            <a:fillRect/>
          </a:stretch>
        </p:blipFill>
        <p:spPr>
          <a:xfrm>
            <a:off x="164757" y="70580"/>
            <a:ext cx="11862486" cy="6669392"/>
          </a:xfrm>
          <a:prstGeom prst="rect">
            <a:avLst/>
          </a:prstGeom>
        </p:spPr>
      </p:pic>
    </p:spTree>
    <p:extLst>
      <p:ext uri="{BB962C8B-B14F-4D97-AF65-F5344CB8AC3E}">
        <p14:creationId xmlns:p14="http://schemas.microsoft.com/office/powerpoint/2010/main" val="33272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D79009-BF5E-4C43-AAE9-34E054804BA0}"/>
              </a:ext>
            </a:extLst>
          </p:cNvPr>
          <p:cNvPicPr>
            <a:picLocks noChangeAspect="1"/>
          </p:cNvPicPr>
          <p:nvPr/>
        </p:nvPicPr>
        <p:blipFill>
          <a:blip r:embed="rId2"/>
          <a:stretch>
            <a:fillRect/>
          </a:stretch>
        </p:blipFill>
        <p:spPr>
          <a:xfrm>
            <a:off x="331573" y="188092"/>
            <a:ext cx="11528854" cy="6481815"/>
          </a:xfrm>
          <a:prstGeom prst="rect">
            <a:avLst/>
          </a:prstGeom>
        </p:spPr>
      </p:pic>
    </p:spTree>
    <p:extLst>
      <p:ext uri="{BB962C8B-B14F-4D97-AF65-F5344CB8AC3E}">
        <p14:creationId xmlns:p14="http://schemas.microsoft.com/office/powerpoint/2010/main" val="3426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r>
              <a:rPr lang="en-US" dirty="0" err="1"/>
              <a:t>search_tree</a:t>
            </a:r>
            <a:endParaRPr lang="en-US" dirty="0"/>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r>
              <a:rPr lang="en-GB" dirty="0"/>
              <a:t>The algorithm is implemented almost entirely in Python and utilizes a</a:t>
            </a:r>
            <a:br>
              <a:rPr lang="en-GB" dirty="0"/>
            </a:br>
            <a:r>
              <a:rPr lang="en-GB" dirty="0"/>
              <a:t>Sorting algorithm. The algorithm can be compiled to run as standalone.</a:t>
            </a:r>
            <a:br>
              <a:rPr lang="en-GB" dirty="0"/>
            </a:br>
            <a:r>
              <a:rPr lang="en-GB" dirty="0"/>
              <a:t>The source files include a 130-line Python file. Figure 20 shows some</a:t>
            </a:r>
            <a:br>
              <a:rPr lang="en-GB" dirty="0"/>
            </a:br>
            <a:r>
              <a:rPr lang="en-GB" dirty="0"/>
              <a:t>of the major steps in the algorithm. </a:t>
            </a:r>
            <a:br>
              <a:rPr lang="en-GB" dirty="0"/>
            </a:br>
            <a:endParaRPr lang="en-US" dirty="0"/>
          </a:p>
        </p:txBody>
      </p:sp>
      <p:pic>
        <p:nvPicPr>
          <p:cNvPr id="6" name="Picture 5">
            <a:extLst>
              <a:ext uri="{FF2B5EF4-FFF2-40B4-BE49-F238E27FC236}">
                <a16:creationId xmlns:a16="http://schemas.microsoft.com/office/drawing/2014/main" id="{E850D12E-B14A-4B05-AED7-7BE4C0F96265}"/>
              </a:ext>
            </a:extLst>
          </p:cNvPr>
          <p:cNvPicPr>
            <a:picLocks noChangeAspect="1"/>
          </p:cNvPicPr>
          <p:nvPr/>
        </p:nvPicPr>
        <p:blipFill>
          <a:blip r:embed="rId2"/>
          <a:stretch>
            <a:fillRect/>
          </a:stretch>
        </p:blipFill>
        <p:spPr>
          <a:xfrm>
            <a:off x="6425514" y="3897093"/>
            <a:ext cx="4287794" cy="2851246"/>
          </a:xfrm>
          <a:prstGeom prst="rect">
            <a:avLst/>
          </a:prstGeom>
        </p:spPr>
      </p:pic>
    </p:spTree>
    <p:extLst>
      <p:ext uri="{BB962C8B-B14F-4D97-AF65-F5344CB8AC3E}">
        <p14:creationId xmlns:p14="http://schemas.microsoft.com/office/powerpoint/2010/main" val="270220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653AC6-B3B7-4085-B202-7ADC1D1E171D}"/>
              </a:ext>
            </a:extLst>
          </p:cNvPr>
          <p:cNvPicPr>
            <a:picLocks noChangeAspect="1"/>
          </p:cNvPicPr>
          <p:nvPr/>
        </p:nvPicPr>
        <p:blipFill>
          <a:blip r:embed="rId2"/>
          <a:stretch>
            <a:fillRect/>
          </a:stretch>
        </p:blipFill>
        <p:spPr>
          <a:xfrm>
            <a:off x="362464" y="154513"/>
            <a:ext cx="11648303" cy="6548973"/>
          </a:xfrm>
          <a:prstGeom prst="rect">
            <a:avLst/>
          </a:prstGeom>
        </p:spPr>
      </p:pic>
    </p:spTree>
    <p:extLst>
      <p:ext uri="{BB962C8B-B14F-4D97-AF65-F5344CB8AC3E}">
        <p14:creationId xmlns:p14="http://schemas.microsoft.com/office/powerpoint/2010/main" val="144663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8C1-7936-4685-9931-5681B47DE7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86DF8B-A485-4D3F-B707-0E2ED17FD5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B38545-4345-4CB9-AC1F-E47CF3504B68}"/>
              </a:ext>
            </a:extLst>
          </p:cNvPr>
          <p:cNvPicPr>
            <a:picLocks noChangeAspect="1"/>
          </p:cNvPicPr>
          <p:nvPr/>
        </p:nvPicPr>
        <p:blipFill>
          <a:blip r:embed="rId2"/>
          <a:stretch>
            <a:fillRect/>
          </a:stretch>
        </p:blipFill>
        <p:spPr>
          <a:xfrm>
            <a:off x="263611" y="149882"/>
            <a:ext cx="11664778" cy="6558235"/>
          </a:xfrm>
          <a:prstGeom prst="rect">
            <a:avLst/>
          </a:prstGeom>
        </p:spPr>
      </p:pic>
    </p:spTree>
    <p:extLst>
      <p:ext uri="{BB962C8B-B14F-4D97-AF65-F5344CB8AC3E}">
        <p14:creationId xmlns:p14="http://schemas.microsoft.com/office/powerpoint/2010/main" val="1487027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20DB-4B0E-6248-CA35-819DFED1139A}"/>
              </a:ext>
            </a:extLst>
          </p:cNvPr>
          <p:cNvSpPr>
            <a:spLocks noGrp="1"/>
          </p:cNvSpPr>
          <p:nvPr>
            <p:ph type="title"/>
          </p:nvPr>
        </p:nvSpPr>
        <p:spPr>
          <a:xfrm>
            <a:off x="1141413" y="618518"/>
            <a:ext cx="9905998" cy="590850"/>
          </a:xfrm>
        </p:spPr>
        <p:txBody>
          <a:bodyPr>
            <a:normAutofit/>
          </a:bodyPr>
          <a:lstStyle/>
          <a:p>
            <a:r>
              <a:rPr lang="en-US" sz="3200" dirty="0">
                <a:solidFill>
                  <a:srgbClr val="00B0F0"/>
                </a:solidFill>
                <a:latin typeface="Arial" panose="020B0604020202020204" pitchFamily="34" charset="0"/>
                <a:cs typeface="Arial" panose="020B0604020202020204" pitchFamily="34" charset="0"/>
              </a:rPr>
              <a:t>Main Rule</a:t>
            </a:r>
          </a:p>
        </p:txBody>
      </p:sp>
      <p:sp>
        <p:nvSpPr>
          <p:cNvPr id="3" name="Content Placeholder 2">
            <a:extLst>
              <a:ext uri="{FF2B5EF4-FFF2-40B4-BE49-F238E27FC236}">
                <a16:creationId xmlns:a16="http://schemas.microsoft.com/office/drawing/2014/main" id="{A53DB875-FD55-1D3E-20DB-8D94E1FF90B3}"/>
              </a:ext>
            </a:extLst>
          </p:cNvPr>
          <p:cNvSpPr>
            <a:spLocks noGrp="1"/>
          </p:cNvSpPr>
          <p:nvPr>
            <p:ph idx="1"/>
          </p:nvPr>
        </p:nvSpPr>
        <p:spPr>
          <a:xfrm>
            <a:off x="1143000" y="1858298"/>
            <a:ext cx="9905999" cy="3569110"/>
          </a:xfrm>
        </p:spPr>
        <p:txBody>
          <a:bodyPr/>
          <a:lstStyle/>
          <a:p>
            <a:r>
              <a:rPr lang="en-US" dirty="0"/>
              <a:t>the robot is always connected to a website and mobile app to display the products available in the stores.</a:t>
            </a:r>
          </a:p>
          <a:p>
            <a:endParaRPr lang="en-US" dirty="0"/>
          </a:p>
          <a:p>
            <a:r>
              <a:rPr lang="en-US" dirty="0"/>
              <a:t>When the customer requests certain products and their request has been confirmed, the robot will automatically move these products out of the warehouse to the place to be transferred.</a:t>
            </a:r>
          </a:p>
        </p:txBody>
      </p:sp>
    </p:spTree>
    <p:extLst>
      <p:ext uri="{BB962C8B-B14F-4D97-AF65-F5344CB8AC3E}">
        <p14:creationId xmlns:p14="http://schemas.microsoft.com/office/powerpoint/2010/main" val="3755829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C31E-84D2-E172-2EDE-206BF989B916}"/>
              </a:ext>
            </a:extLst>
          </p:cNvPr>
          <p:cNvSpPr>
            <a:spLocks noGrp="1"/>
          </p:cNvSpPr>
          <p:nvPr>
            <p:ph type="title"/>
          </p:nvPr>
        </p:nvSpPr>
        <p:spPr>
          <a:xfrm>
            <a:off x="1141413" y="618518"/>
            <a:ext cx="9905998" cy="974308"/>
          </a:xfrm>
        </p:spPr>
        <p:txBody>
          <a:bodyPr/>
          <a:lstStyle/>
          <a:p>
            <a:r>
              <a:rPr lang="en-US" dirty="0">
                <a:solidFill>
                  <a:srgbClr val="00B0F0"/>
                </a:solidFill>
                <a:latin typeface="Arial" panose="020B0604020202020204" pitchFamily="34" charset="0"/>
                <a:cs typeface="Arial" panose="020B0604020202020204" pitchFamily="34" charset="0"/>
              </a:rPr>
              <a:t>How it works</a:t>
            </a:r>
            <a:endParaRPr lang="en-US" dirty="0">
              <a:solidFill>
                <a:srgbClr val="00B0F0"/>
              </a:solidFill>
            </a:endParaRPr>
          </a:p>
        </p:txBody>
      </p:sp>
      <p:sp>
        <p:nvSpPr>
          <p:cNvPr id="3" name="Content Placeholder 2">
            <a:extLst>
              <a:ext uri="{FF2B5EF4-FFF2-40B4-BE49-F238E27FC236}">
                <a16:creationId xmlns:a16="http://schemas.microsoft.com/office/drawing/2014/main" id="{623F6BB1-9C65-4161-0E68-9DCEA6DC1207}"/>
              </a:ext>
            </a:extLst>
          </p:cNvPr>
          <p:cNvSpPr>
            <a:spLocks noGrp="1"/>
          </p:cNvSpPr>
          <p:nvPr>
            <p:ph idx="1"/>
          </p:nvPr>
        </p:nvSpPr>
        <p:spPr>
          <a:xfrm>
            <a:off x="1143000" y="1741224"/>
            <a:ext cx="9905999" cy="4630080"/>
          </a:xfrm>
        </p:spPr>
        <p:txBody>
          <a:bodyPr>
            <a:normAutofit fontScale="92500"/>
          </a:bodyPr>
          <a:lstStyle/>
          <a:p>
            <a:r>
              <a:rPr lang="en-US" dirty="0"/>
              <a:t>The robot follows the algorithm of Searching technique that enable it to identify the location of the product and the proper  path.</a:t>
            </a:r>
          </a:p>
          <a:p>
            <a:pPr marL="0" indent="0">
              <a:buNone/>
            </a:pPr>
            <a:endParaRPr lang="en-US" dirty="0"/>
          </a:p>
          <a:p>
            <a:r>
              <a:rPr lang="en-US" dirty="0"/>
              <a:t>Now in order for the robot to move, it must see the path from the starting point to the end point, so we have done high image processing and good training for the model so that it can determine the difference between the paths , read QR and by this the appropriate commands for the movement is decided.</a:t>
            </a:r>
          </a:p>
          <a:p>
            <a:pPr marL="0" indent="0">
              <a:buNone/>
            </a:pPr>
            <a:endParaRPr lang="en-US" dirty="0"/>
          </a:p>
          <a:p>
            <a:r>
              <a:rPr lang="en-US" dirty="0"/>
              <a:t>When the robot reach to the desired location it starts the required implementation process and then return to the place of shipment.</a:t>
            </a:r>
          </a:p>
        </p:txBody>
      </p:sp>
    </p:spTree>
    <p:extLst>
      <p:ext uri="{BB962C8B-B14F-4D97-AF65-F5344CB8AC3E}">
        <p14:creationId xmlns:p14="http://schemas.microsoft.com/office/powerpoint/2010/main" val="835084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7614-2657-33EC-B821-0B2B9E7B1C1A}"/>
              </a:ext>
            </a:extLst>
          </p:cNvPr>
          <p:cNvSpPr>
            <a:spLocks noGrp="1"/>
          </p:cNvSpPr>
          <p:nvPr>
            <p:ph type="title"/>
          </p:nvPr>
        </p:nvSpPr>
        <p:spPr>
          <a:xfrm>
            <a:off x="1143001" y="183590"/>
            <a:ext cx="9905998" cy="730809"/>
          </a:xfrm>
        </p:spPr>
        <p:txBody>
          <a:bodyPr/>
          <a:lstStyle/>
          <a:p>
            <a:r>
              <a:rPr lang="en-US" dirty="0">
                <a:solidFill>
                  <a:srgbClr val="00B0F0"/>
                </a:solidFill>
                <a:latin typeface="Arial" panose="020B0604020202020204" pitchFamily="34" charset="0"/>
                <a:cs typeface="Arial" panose="020B0604020202020204" pitchFamily="34" charset="0"/>
              </a:rPr>
              <a:t>demo</a:t>
            </a:r>
            <a:endParaRPr lang="en-US" dirty="0">
              <a:solidFill>
                <a:srgbClr val="00B0F0"/>
              </a:solidFill>
            </a:endParaRPr>
          </a:p>
        </p:txBody>
      </p:sp>
      <p:pic>
        <p:nvPicPr>
          <p:cNvPr id="4" name="VID-20220714-WA0011">
            <a:hlinkClick r:id="" action="ppaction://media"/>
            <a:extLst>
              <a:ext uri="{FF2B5EF4-FFF2-40B4-BE49-F238E27FC236}">
                <a16:creationId xmlns:a16="http://schemas.microsoft.com/office/drawing/2014/main" id="{1AACE13B-AD41-1C6A-1D26-B6B77B6900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1806" y="1039911"/>
            <a:ext cx="8688387" cy="4778375"/>
          </a:xfrm>
        </p:spPr>
      </p:pic>
    </p:spTree>
    <p:extLst>
      <p:ext uri="{BB962C8B-B14F-4D97-AF65-F5344CB8AC3E}">
        <p14:creationId xmlns:p14="http://schemas.microsoft.com/office/powerpoint/2010/main" val="24827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1EB0-FEF0-17E1-9EE8-01C42FE5EAFE}"/>
              </a:ext>
            </a:extLst>
          </p:cNvPr>
          <p:cNvSpPr>
            <a:spLocks noGrp="1"/>
          </p:cNvSpPr>
          <p:nvPr>
            <p:ph type="title"/>
          </p:nvPr>
        </p:nvSpPr>
        <p:spPr>
          <a:xfrm>
            <a:off x="1143001" y="139868"/>
            <a:ext cx="9905998" cy="620347"/>
          </a:xfrm>
        </p:spPr>
        <p:txBody>
          <a:bodyPr/>
          <a:lstStyle/>
          <a:p>
            <a:r>
              <a:rPr lang="en-US" dirty="0">
                <a:solidFill>
                  <a:srgbClr val="00B0F0"/>
                </a:solidFill>
                <a:latin typeface="Arial" panose="020B0604020202020204" pitchFamily="34" charset="0"/>
                <a:cs typeface="Arial" panose="020B0604020202020204" pitchFamily="34" charset="0"/>
              </a:rPr>
              <a:t>ROBOT Map</a:t>
            </a:r>
            <a:endParaRPr lang="en-US" dirty="0">
              <a:solidFill>
                <a:srgbClr val="00B0F0"/>
              </a:solidFill>
            </a:endParaRPr>
          </a:p>
        </p:txBody>
      </p:sp>
      <p:pic>
        <p:nvPicPr>
          <p:cNvPr id="22" name="Content Placeholder 21">
            <a:extLst>
              <a:ext uri="{FF2B5EF4-FFF2-40B4-BE49-F238E27FC236}">
                <a16:creationId xmlns:a16="http://schemas.microsoft.com/office/drawing/2014/main" id="{A74BD6CC-F7DF-9256-627C-EE50A6BE0D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906" y="870155"/>
            <a:ext cx="9167710" cy="5737122"/>
          </a:xfrm>
        </p:spPr>
      </p:pic>
    </p:spTree>
    <p:extLst>
      <p:ext uri="{BB962C8B-B14F-4D97-AF65-F5344CB8AC3E}">
        <p14:creationId xmlns:p14="http://schemas.microsoft.com/office/powerpoint/2010/main" val="3075885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FD4A-2698-0378-B473-4FAC3273B0E3}"/>
              </a:ext>
            </a:extLst>
          </p:cNvPr>
          <p:cNvSpPr>
            <a:spLocks noGrp="1"/>
          </p:cNvSpPr>
          <p:nvPr>
            <p:ph type="title"/>
          </p:nvPr>
        </p:nvSpPr>
        <p:spPr>
          <a:xfrm>
            <a:off x="1141413" y="618518"/>
            <a:ext cx="9905998" cy="782579"/>
          </a:xfrm>
        </p:spPr>
        <p:txBody>
          <a:bodyPr>
            <a:normAutofit fontScale="90000"/>
          </a:bodyPr>
          <a:lstStyle/>
          <a:p>
            <a:r>
              <a:rPr lang="en-US" dirty="0">
                <a:solidFill>
                  <a:srgbClr val="00B0F0"/>
                </a:solidFill>
                <a:latin typeface="Arial" panose="020B0604020202020204" pitchFamily="34" charset="0"/>
                <a:cs typeface="Arial" panose="020B0604020202020204" pitchFamily="34" charset="0"/>
              </a:rPr>
              <a:t>ROBOT manufacturing and programing</a:t>
            </a:r>
            <a:endParaRPr lang="en-US" dirty="0">
              <a:solidFill>
                <a:srgbClr val="00B0F0"/>
              </a:solidFill>
            </a:endParaRPr>
          </a:p>
        </p:txBody>
      </p:sp>
      <p:sp>
        <p:nvSpPr>
          <p:cNvPr id="3" name="Content Placeholder 2">
            <a:extLst>
              <a:ext uri="{FF2B5EF4-FFF2-40B4-BE49-F238E27FC236}">
                <a16:creationId xmlns:a16="http://schemas.microsoft.com/office/drawing/2014/main" id="{B423FFEE-4309-15F8-8754-35580F2D0456}"/>
              </a:ext>
            </a:extLst>
          </p:cNvPr>
          <p:cNvSpPr>
            <a:spLocks noGrp="1"/>
          </p:cNvSpPr>
          <p:nvPr>
            <p:ph idx="1"/>
          </p:nvPr>
        </p:nvSpPr>
        <p:spPr>
          <a:xfrm>
            <a:off x="1141412" y="1533832"/>
            <a:ext cx="9905999" cy="4257369"/>
          </a:xfrm>
        </p:spPr>
        <p:txBody>
          <a:bodyPr/>
          <a:lstStyle/>
          <a:p>
            <a:r>
              <a:rPr lang="en-US" sz="3200" b="1" dirty="0">
                <a:solidFill>
                  <a:schemeClr val="accent6">
                    <a:lumMod val="75000"/>
                  </a:schemeClr>
                </a:solidFill>
                <a:latin typeface="Bell MT" panose="02020503060305020303" pitchFamily="18" charset="0"/>
              </a:rPr>
              <a:t>Hardware components : </a:t>
            </a:r>
            <a:endParaRPr lang="en-US" sz="3200" b="1" dirty="0">
              <a:solidFill>
                <a:schemeClr val="tx2"/>
              </a:solidFill>
              <a:latin typeface="Bell MT" panose="02020503060305020303" pitchFamily="18" charset="0"/>
            </a:endParaRPr>
          </a:p>
          <a:p>
            <a:pPr marL="285750" indent="-285750">
              <a:buFont typeface="Wingdings" panose="05000000000000000000" pitchFamily="2" charset="2"/>
              <a:buChar char="q"/>
            </a:pPr>
            <a:r>
              <a:rPr lang="en-US" dirty="0"/>
              <a:t>The Structure</a:t>
            </a:r>
            <a:r>
              <a:rPr lang="ar-EG" dirty="0"/>
              <a:t>  </a:t>
            </a:r>
            <a:r>
              <a:rPr lang="en-US" dirty="0"/>
              <a:t>and Body </a:t>
            </a:r>
          </a:p>
          <a:p>
            <a:pPr marL="285750" indent="-285750">
              <a:buFont typeface="Wingdings" panose="05000000000000000000" pitchFamily="2" charset="2"/>
              <a:buChar char="q"/>
            </a:pPr>
            <a:r>
              <a:rPr lang="en-US" dirty="0"/>
              <a:t>Motors</a:t>
            </a:r>
          </a:p>
          <a:p>
            <a:pPr marL="285750" indent="-285750">
              <a:buFont typeface="Wingdings" panose="05000000000000000000" pitchFamily="2" charset="2"/>
              <a:buChar char="q"/>
            </a:pPr>
            <a:r>
              <a:rPr lang="en-US" dirty="0"/>
              <a:t>Camera and Sensors</a:t>
            </a:r>
          </a:p>
          <a:p>
            <a:pPr marL="285750" indent="-285750">
              <a:buFont typeface="Wingdings" panose="05000000000000000000" pitchFamily="2" charset="2"/>
              <a:buChar char="q"/>
            </a:pPr>
            <a:r>
              <a:rPr lang="en-US" dirty="0"/>
              <a:t>The Battery</a:t>
            </a:r>
          </a:p>
          <a:p>
            <a:pPr marL="285750" indent="-285750">
              <a:buFont typeface="Wingdings" panose="05000000000000000000" pitchFamily="2" charset="2"/>
              <a:buChar char="q"/>
            </a:pPr>
            <a:r>
              <a:rPr lang="en-US" dirty="0"/>
              <a:t>The Controller </a:t>
            </a:r>
          </a:p>
          <a:p>
            <a:endParaRPr lang="en-US" dirty="0"/>
          </a:p>
        </p:txBody>
      </p:sp>
    </p:spTree>
    <p:extLst>
      <p:ext uri="{BB962C8B-B14F-4D97-AF65-F5344CB8AC3E}">
        <p14:creationId xmlns:p14="http://schemas.microsoft.com/office/powerpoint/2010/main" val="921822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87E-7683-F062-F31E-B80B06AAB724}"/>
              </a:ext>
            </a:extLst>
          </p:cNvPr>
          <p:cNvSpPr>
            <a:spLocks noGrp="1"/>
          </p:cNvSpPr>
          <p:nvPr>
            <p:ph type="title"/>
          </p:nvPr>
        </p:nvSpPr>
        <p:spPr/>
        <p:txBody>
          <a:bodyPr/>
          <a:lstStyle/>
          <a:p>
            <a:r>
              <a:rPr lang="en-US" dirty="0">
                <a:solidFill>
                  <a:srgbClr val="00B0F0"/>
                </a:solidFill>
              </a:rPr>
              <a:t>Warehouse Robot</a:t>
            </a:r>
          </a:p>
        </p:txBody>
      </p:sp>
      <p:sp>
        <p:nvSpPr>
          <p:cNvPr id="3" name="Content Placeholder 2">
            <a:extLst>
              <a:ext uri="{FF2B5EF4-FFF2-40B4-BE49-F238E27FC236}">
                <a16:creationId xmlns:a16="http://schemas.microsoft.com/office/drawing/2014/main" id="{4A2D9FAC-7CDE-8E14-5576-BDEC7964152B}"/>
              </a:ext>
            </a:extLst>
          </p:cNvPr>
          <p:cNvSpPr>
            <a:spLocks noGrp="1"/>
          </p:cNvSpPr>
          <p:nvPr>
            <p:ph idx="1"/>
          </p:nvPr>
        </p:nvSpPr>
        <p:spPr/>
        <p:txBody>
          <a:bodyPr/>
          <a:lstStyle/>
          <a:p>
            <a:r>
              <a:rPr lang="en-US" dirty="0"/>
              <a:t>an integration of two technologies: the combination of AGV (Automated Guided Vehicle) and Robotic Arm technologies.</a:t>
            </a:r>
          </a:p>
          <a:p>
            <a:r>
              <a:rPr lang="en-US" dirty="0"/>
              <a:t>AGVs: offer more flexibility compared to AS/RS (Automated Storage and Retrieval System) for material transport. AVGs navigate by following a series of simple commands guided by strips, QR codes or wires. Which require facility updates to install and maintain. They are constrained to only follow the paths laid out by the guiding infrastructure.</a:t>
            </a:r>
          </a:p>
        </p:txBody>
      </p:sp>
    </p:spTree>
    <p:extLst>
      <p:ext uri="{BB962C8B-B14F-4D97-AF65-F5344CB8AC3E}">
        <p14:creationId xmlns:p14="http://schemas.microsoft.com/office/powerpoint/2010/main" val="360237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3CC8-E17D-A551-C808-39096337A1F3}"/>
              </a:ext>
            </a:extLst>
          </p:cNvPr>
          <p:cNvSpPr>
            <a:spLocks noGrp="1"/>
          </p:cNvSpPr>
          <p:nvPr>
            <p:ph type="title"/>
          </p:nvPr>
        </p:nvSpPr>
        <p:spPr>
          <a:xfrm>
            <a:off x="1143001" y="397293"/>
            <a:ext cx="9905998" cy="826824"/>
          </a:xfrm>
        </p:spPr>
        <p:txBody>
          <a:bodyPr/>
          <a:lstStyle/>
          <a:p>
            <a:r>
              <a:rPr lang="en-US" dirty="0">
                <a:solidFill>
                  <a:schemeClr val="accent4"/>
                </a:solidFill>
              </a:rPr>
              <a:t>The Structure</a:t>
            </a:r>
            <a:r>
              <a:rPr lang="ar-EG" dirty="0">
                <a:solidFill>
                  <a:schemeClr val="accent4"/>
                </a:solidFill>
              </a:rPr>
              <a:t>  </a:t>
            </a:r>
            <a:r>
              <a:rPr lang="en-US" dirty="0">
                <a:solidFill>
                  <a:schemeClr val="accent4"/>
                </a:solidFill>
              </a:rPr>
              <a:t>and Body </a:t>
            </a:r>
            <a:endParaRPr lang="en-US" dirty="0">
              <a:solidFill>
                <a:srgbClr val="00B0F0"/>
              </a:solidFill>
            </a:endParaRPr>
          </a:p>
        </p:txBody>
      </p:sp>
      <p:sp>
        <p:nvSpPr>
          <p:cNvPr id="3" name="Content Placeholder 2">
            <a:extLst>
              <a:ext uri="{FF2B5EF4-FFF2-40B4-BE49-F238E27FC236}">
                <a16:creationId xmlns:a16="http://schemas.microsoft.com/office/drawing/2014/main" id="{2D8421E2-C2A2-A601-1502-748AED357037}"/>
              </a:ext>
            </a:extLst>
          </p:cNvPr>
          <p:cNvSpPr>
            <a:spLocks noGrp="1"/>
          </p:cNvSpPr>
          <p:nvPr>
            <p:ph idx="1"/>
          </p:nvPr>
        </p:nvSpPr>
        <p:spPr>
          <a:xfrm>
            <a:off x="1141412" y="1224117"/>
            <a:ext cx="9905999" cy="4896464"/>
          </a:xfrm>
        </p:spPr>
        <p:txBody>
          <a:bodyPr>
            <a:normAutofit/>
          </a:bodyPr>
          <a:lstStyle/>
          <a:p>
            <a:r>
              <a:rPr lang="en-US" dirty="0">
                <a:solidFill>
                  <a:srgbClr val="00B0F0"/>
                </a:solidFill>
              </a:rPr>
              <a:t>General shape</a:t>
            </a:r>
          </a:p>
          <a:p>
            <a:pPr marL="0" indent="0">
              <a:buNone/>
            </a:pPr>
            <a:r>
              <a:rPr lang="en-US" dirty="0"/>
              <a:t>   It is a rectangular base “45*50cm” with two vertical axes attached”100cm”</a:t>
            </a:r>
          </a:p>
          <a:p>
            <a:pPr marL="0" indent="0">
              <a:buNone/>
            </a:pPr>
            <a:r>
              <a:rPr lang="en-US" dirty="0"/>
              <a:t>   , fixed plate and ARM. </a:t>
            </a:r>
          </a:p>
          <a:p>
            <a:r>
              <a:rPr lang="en-US" dirty="0">
                <a:solidFill>
                  <a:srgbClr val="00B0F0"/>
                </a:solidFill>
              </a:rPr>
              <a:t>Manipulator items :</a:t>
            </a:r>
          </a:p>
          <a:p>
            <a:pPr marL="0" indent="0">
              <a:buNone/>
            </a:pPr>
            <a:r>
              <a:rPr lang="en-US" dirty="0"/>
              <a:t>    wheels: two wheels with 130mm diameter and one free with 30mm diameter. 	    </a:t>
            </a:r>
          </a:p>
          <a:p>
            <a:pPr marL="0" indent="0">
              <a:buNone/>
            </a:pPr>
            <a:r>
              <a:rPr lang="en-US" dirty="0"/>
              <a:t>	    To facilitate the rotation of the robot and its accuracy, we used two 	    wheels in the middle of the robot and one free wheel in the</a:t>
            </a:r>
            <a:r>
              <a:rPr lang="ar-EG" dirty="0"/>
              <a:t> </a:t>
            </a:r>
            <a:r>
              <a:rPr lang="en-US" dirty="0"/>
              <a:t>middle 	    end</a:t>
            </a:r>
            <a:r>
              <a:rPr lang="ar-EG" dirty="0"/>
              <a:t> </a:t>
            </a:r>
            <a:r>
              <a:rPr lang="en-US" dirty="0"/>
              <a:t>of the robot .</a:t>
            </a:r>
          </a:p>
        </p:txBody>
      </p:sp>
    </p:spTree>
    <p:extLst>
      <p:ext uri="{BB962C8B-B14F-4D97-AF65-F5344CB8AC3E}">
        <p14:creationId xmlns:p14="http://schemas.microsoft.com/office/powerpoint/2010/main" val="4147034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40F11-D8F8-47C9-F812-D8EBB021E8FC}"/>
              </a:ext>
            </a:extLst>
          </p:cNvPr>
          <p:cNvSpPr>
            <a:spLocks noGrp="1"/>
          </p:cNvSpPr>
          <p:nvPr>
            <p:ph idx="1"/>
          </p:nvPr>
        </p:nvSpPr>
        <p:spPr>
          <a:xfrm>
            <a:off x="1141412" y="309716"/>
            <a:ext cx="9905999" cy="6209071"/>
          </a:xfrm>
        </p:spPr>
        <p:txBody>
          <a:bodyPr>
            <a:normAutofit/>
          </a:bodyPr>
          <a:lstStyle/>
          <a:p>
            <a:r>
              <a:rPr lang="en-US" dirty="0">
                <a:solidFill>
                  <a:srgbClr val="00B0F0"/>
                </a:solidFill>
              </a:rPr>
              <a:t>Manipulator items :</a:t>
            </a:r>
          </a:p>
          <a:p>
            <a:pPr marL="0" indent="0">
              <a:buNone/>
            </a:pPr>
            <a:r>
              <a:rPr lang="en-US" dirty="0"/>
              <a:t> </a:t>
            </a:r>
            <a:r>
              <a:rPr lang="ar-EG" dirty="0"/>
              <a:t>    </a:t>
            </a:r>
            <a:r>
              <a:rPr lang="en-US" dirty="0"/>
              <a:t>Axles :  We used two axes to move the fixed surface up or down instead of 	     using one axle. This makes the robot carry heavier weights, but we 	     must take care that we must move them together to the same  	   	     degree and at the same moment.</a:t>
            </a:r>
          </a:p>
          <a:p>
            <a:pPr marL="0" indent="0">
              <a:buNone/>
            </a:pPr>
            <a:r>
              <a:rPr lang="en-US" dirty="0"/>
              <a:t>     Arm   : Consist of two links , three nodes and the end effector.</a:t>
            </a:r>
          </a:p>
          <a:p>
            <a:pPr marL="0" indent="0">
              <a:buNone/>
            </a:pPr>
            <a:r>
              <a:rPr lang="en-US" dirty="0"/>
              <a:t>	  what we need from this arm is this to move the end effector of the arm 	  in a straight line back and forth. </a:t>
            </a:r>
          </a:p>
          <a:p>
            <a:pPr marL="0" indent="0">
              <a:buNone/>
            </a:pPr>
            <a:r>
              <a:rPr lang="en-US" dirty="0"/>
              <a:t>	  In order to keep the end effector in a certain direction, if one of the 	  two links  moves at a certain angle, the end effector must move at the  	  same angle in the opposite direction. </a:t>
            </a:r>
          </a:p>
          <a:p>
            <a:pPr marL="0" indent="0">
              <a:buNone/>
            </a:pPr>
            <a:r>
              <a:rPr lang="en-US" dirty="0"/>
              <a:t>	  if two then sum , if two in opposite with the same angle then the middle</a:t>
            </a:r>
          </a:p>
        </p:txBody>
      </p:sp>
      <p:sp>
        <p:nvSpPr>
          <p:cNvPr id="4" name="Arrow: Left-Right 3">
            <a:extLst>
              <a:ext uri="{FF2B5EF4-FFF2-40B4-BE49-F238E27FC236}">
                <a16:creationId xmlns:a16="http://schemas.microsoft.com/office/drawing/2014/main" id="{DEAA9440-171E-552C-8933-FB5CF18F5518}"/>
              </a:ext>
            </a:extLst>
          </p:cNvPr>
          <p:cNvSpPr/>
          <p:nvPr/>
        </p:nvSpPr>
        <p:spPr>
          <a:xfrm>
            <a:off x="7020233" y="3989439"/>
            <a:ext cx="2109019" cy="191729"/>
          </a:xfrm>
          <a:prstGeom prst="leftRightArrow">
            <a:avLst/>
          </a:prstGeom>
          <a:solidFill>
            <a:srgbClr val="0070C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221569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BFC1E81-02F4-77AC-A6F7-32DF9EAF8E95}"/>
              </a:ext>
            </a:extLst>
          </p:cNvPr>
          <p:cNvSpPr>
            <a:spLocks noGrp="1"/>
          </p:cNvSpPr>
          <p:nvPr>
            <p:ph idx="1"/>
          </p:nvPr>
        </p:nvSpPr>
        <p:spPr>
          <a:xfrm>
            <a:off x="1305232" y="427703"/>
            <a:ext cx="9905999" cy="6002593"/>
          </a:xfrm>
        </p:spPr>
        <p:txBody>
          <a:bodyPr>
            <a:normAutofit lnSpcReduction="10000"/>
          </a:bodyPr>
          <a:lstStyle/>
          <a:p>
            <a:pPr marL="0" indent="0">
              <a:buNone/>
            </a:pPr>
            <a:r>
              <a:rPr lang="en-US" dirty="0"/>
              <a:t>      End effector : hand </a:t>
            </a:r>
          </a:p>
          <a:p>
            <a:endParaRPr lang="en-US" dirty="0"/>
          </a:p>
          <a:p>
            <a:endParaRPr lang="en-US" dirty="0"/>
          </a:p>
          <a:p>
            <a:endParaRPr lang="en-US" dirty="0"/>
          </a:p>
          <a:p>
            <a:r>
              <a:rPr lang="en-US" dirty="0">
                <a:solidFill>
                  <a:srgbClr val="00B0F0"/>
                </a:solidFill>
              </a:rPr>
              <a:t>The Material :</a:t>
            </a:r>
          </a:p>
          <a:p>
            <a:pPr marL="0" indent="0">
              <a:buFont typeface="Arial" panose="020B0604020202020204" pitchFamily="34" charset="0"/>
              <a:buNone/>
            </a:pPr>
            <a:r>
              <a:rPr lang="en-US" dirty="0"/>
              <a:t> </a:t>
            </a:r>
            <a:r>
              <a:rPr lang="ar-EG" dirty="0"/>
              <a:t>    </a:t>
            </a:r>
            <a:r>
              <a:rPr lang="en-US" dirty="0"/>
              <a:t>  	The material that the frame is made of is wood</a:t>
            </a:r>
            <a:r>
              <a:rPr lang="ar-EG" dirty="0"/>
              <a:t> </a:t>
            </a:r>
            <a:r>
              <a:rPr lang="en-US" dirty="0"/>
              <a:t>as it is cheaper and 	easier to manufacture </a:t>
            </a:r>
          </a:p>
          <a:p>
            <a:r>
              <a:rPr lang="en-US" dirty="0">
                <a:solidFill>
                  <a:srgbClr val="00B0F0"/>
                </a:solidFill>
              </a:rPr>
              <a:t>Robot weight</a:t>
            </a:r>
            <a:r>
              <a:rPr lang="ar-EG" dirty="0">
                <a:solidFill>
                  <a:srgbClr val="00B0F0"/>
                </a:solidFill>
              </a:rPr>
              <a:t>:</a:t>
            </a:r>
            <a:r>
              <a:rPr lang="en-US" dirty="0">
                <a:solidFill>
                  <a:srgbClr val="00B0F0"/>
                </a:solidFill>
              </a:rPr>
              <a:t>    </a:t>
            </a:r>
            <a:r>
              <a:rPr lang="en-US" dirty="0"/>
              <a:t>Approx. 24 kg</a:t>
            </a:r>
          </a:p>
          <a:p>
            <a:pPr marL="0" indent="0">
              <a:buNone/>
            </a:pPr>
            <a:endParaRPr lang="en-US" dirty="0">
              <a:solidFill>
                <a:srgbClr val="00B0F0"/>
              </a:solidFill>
            </a:endParaRPr>
          </a:p>
          <a:p>
            <a:r>
              <a:rPr lang="en-US" dirty="0">
                <a:solidFill>
                  <a:srgbClr val="00B0F0"/>
                </a:solidFill>
              </a:rPr>
              <a:t> Dimension : </a:t>
            </a:r>
            <a:r>
              <a:rPr lang="en-US" dirty="0"/>
              <a:t>45 cm length * 50 cm width </a:t>
            </a:r>
          </a:p>
          <a:p>
            <a:pPr marL="0" indent="0">
              <a:buNone/>
            </a:pPr>
            <a:r>
              <a:rPr lang="en-US" dirty="0"/>
              <a:t>			Height 120</a:t>
            </a:r>
            <a:r>
              <a:rPr lang="ar-EG" dirty="0"/>
              <a:t> </a:t>
            </a:r>
            <a:r>
              <a:rPr lang="en-US" dirty="0"/>
              <a:t> cm.</a:t>
            </a:r>
          </a:p>
        </p:txBody>
      </p:sp>
      <p:pic>
        <p:nvPicPr>
          <p:cNvPr id="6" name="Picture 5">
            <a:extLst>
              <a:ext uri="{FF2B5EF4-FFF2-40B4-BE49-F238E27FC236}">
                <a16:creationId xmlns:a16="http://schemas.microsoft.com/office/drawing/2014/main" id="{CA0C2F1E-B834-2828-8C5B-49C78CCBF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485" y="309717"/>
            <a:ext cx="3500283" cy="2625212"/>
          </a:xfrm>
          <a:prstGeom prst="rect">
            <a:avLst/>
          </a:prstGeom>
        </p:spPr>
      </p:pic>
    </p:spTree>
    <p:extLst>
      <p:ext uri="{BB962C8B-B14F-4D97-AF65-F5344CB8AC3E}">
        <p14:creationId xmlns:p14="http://schemas.microsoft.com/office/powerpoint/2010/main" val="2252118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537B-33B3-7FB4-63B3-15E1C4DDDBCE}"/>
              </a:ext>
            </a:extLst>
          </p:cNvPr>
          <p:cNvSpPr>
            <a:spLocks noGrp="1"/>
          </p:cNvSpPr>
          <p:nvPr>
            <p:ph type="title"/>
          </p:nvPr>
        </p:nvSpPr>
        <p:spPr>
          <a:xfrm>
            <a:off x="1143001" y="338298"/>
            <a:ext cx="9905998" cy="871069"/>
          </a:xfrm>
        </p:spPr>
        <p:txBody>
          <a:bodyPr/>
          <a:lstStyle/>
          <a:p>
            <a:r>
              <a:rPr lang="en-US" dirty="0">
                <a:solidFill>
                  <a:schemeClr val="accent4"/>
                </a:solidFill>
              </a:rPr>
              <a:t>Motors and drivers</a:t>
            </a:r>
            <a:endParaRPr lang="en-US" dirty="0">
              <a:solidFill>
                <a:schemeClr val="tx2"/>
              </a:solidFill>
            </a:endParaRPr>
          </a:p>
        </p:txBody>
      </p:sp>
      <p:sp>
        <p:nvSpPr>
          <p:cNvPr id="3" name="Content Placeholder 2">
            <a:extLst>
              <a:ext uri="{FF2B5EF4-FFF2-40B4-BE49-F238E27FC236}">
                <a16:creationId xmlns:a16="http://schemas.microsoft.com/office/drawing/2014/main" id="{C2381D18-77E5-7B2B-F43E-84398A6E5B7E}"/>
              </a:ext>
            </a:extLst>
          </p:cNvPr>
          <p:cNvSpPr>
            <a:spLocks noGrp="1"/>
          </p:cNvSpPr>
          <p:nvPr>
            <p:ph idx="1"/>
          </p:nvPr>
        </p:nvSpPr>
        <p:spPr>
          <a:xfrm>
            <a:off x="1141412" y="1209367"/>
            <a:ext cx="9905999" cy="4581834"/>
          </a:xfrm>
        </p:spPr>
        <p:txBody>
          <a:bodyPr/>
          <a:lstStyle/>
          <a:p>
            <a:r>
              <a:rPr lang="en-US" dirty="0">
                <a:solidFill>
                  <a:srgbClr val="00B0F0"/>
                </a:solidFill>
              </a:rPr>
              <a:t>Servo:</a:t>
            </a:r>
            <a:r>
              <a:rPr lang="ar-EG" dirty="0">
                <a:solidFill>
                  <a:srgbClr val="00B0F0"/>
                </a:solidFill>
              </a:rPr>
              <a:t> </a:t>
            </a:r>
            <a:r>
              <a:rPr lang="en-US" dirty="0">
                <a:solidFill>
                  <a:srgbClr val="00B0F0"/>
                </a:solidFill>
              </a:rPr>
              <a:t> </a:t>
            </a:r>
            <a:r>
              <a:rPr lang="en-US" dirty="0"/>
              <a:t>This motor is used for arm movement we use “servo MG995”.</a:t>
            </a:r>
          </a:p>
          <a:p>
            <a:pPr marL="0" indent="0">
              <a:buNone/>
            </a:pPr>
            <a:r>
              <a:rPr lang="en-US" dirty="0"/>
              <a:t>   </a:t>
            </a:r>
            <a:r>
              <a:rPr lang="en-US" dirty="0">
                <a:solidFill>
                  <a:schemeClr val="accent1"/>
                </a:solidFill>
              </a:rPr>
              <a:t>How it works </a:t>
            </a:r>
            <a:r>
              <a:rPr lang="en-US" dirty="0"/>
              <a:t>: by varying the width of the PWM signal, we can change the 	rotation angle and direction of the motor.</a:t>
            </a:r>
          </a:p>
          <a:p>
            <a:pPr marL="0" indent="0">
              <a:buNone/>
            </a:pPr>
            <a:r>
              <a:rPr lang="en-US" dirty="0"/>
              <a:t>	this degree of rotation can be controlled by applying a logic level 1 	pulse for duration between 1ms to 2ms every 20ms .</a:t>
            </a:r>
          </a:p>
          <a:p>
            <a:endParaRPr lang="en-US" dirty="0"/>
          </a:p>
        </p:txBody>
      </p:sp>
      <p:pic>
        <p:nvPicPr>
          <p:cNvPr id="4" name="Picture 3">
            <a:extLst>
              <a:ext uri="{FF2B5EF4-FFF2-40B4-BE49-F238E27FC236}">
                <a16:creationId xmlns:a16="http://schemas.microsoft.com/office/drawing/2014/main" id="{D06F59B0-72C1-254D-C63F-7758E7600377}"/>
              </a:ext>
            </a:extLst>
          </p:cNvPr>
          <p:cNvPicPr>
            <a:picLocks noChangeAspect="1"/>
          </p:cNvPicPr>
          <p:nvPr/>
        </p:nvPicPr>
        <p:blipFill>
          <a:blip r:embed="rId2"/>
          <a:stretch>
            <a:fillRect/>
          </a:stretch>
        </p:blipFill>
        <p:spPr>
          <a:xfrm>
            <a:off x="6096000" y="3834580"/>
            <a:ext cx="4620185" cy="2827689"/>
          </a:xfrm>
          <a:prstGeom prst="rect">
            <a:avLst/>
          </a:prstGeom>
        </p:spPr>
      </p:pic>
      <p:pic>
        <p:nvPicPr>
          <p:cNvPr id="5" name="Picture 4">
            <a:hlinkClick r:id="rId3"/>
            <a:extLst>
              <a:ext uri="{FF2B5EF4-FFF2-40B4-BE49-F238E27FC236}">
                <a16:creationId xmlns:a16="http://schemas.microsoft.com/office/drawing/2014/main" id="{2053F2D8-4A67-0FC4-2399-9141EA2D80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4350" y="3834580"/>
            <a:ext cx="3471044" cy="2857500"/>
          </a:xfrm>
          <a:prstGeom prst="rect">
            <a:avLst/>
          </a:prstGeom>
          <a:noFill/>
          <a:ln>
            <a:noFill/>
          </a:ln>
        </p:spPr>
      </p:pic>
    </p:spTree>
    <p:extLst>
      <p:ext uri="{BB962C8B-B14F-4D97-AF65-F5344CB8AC3E}">
        <p14:creationId xmlns:p14="http://schemas.microsoft.com/office/powerpoint/2010/main" val="2313488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39C6D-1AC7-03B3-C180-E826C554A50D}"/>
              </a:ext>
            </a:extLst>
          </p:cNvPr>
          <p:cNvSpPr>
            <a:spLocks noGrp="1"/>
          </p:cNvSpPr>
          <p:nvPr>
            <p:ph idx="1"/>
          </p:nvPr>
        </p:nvSpPr>
        <p:spPr>
          <a:xfrm>
            <a:off x="1141412" y="235974"/>
            <a:ext cx="9905999" cy="5555227"/>
          </a:xfrm>
        </p:spPr>
        <p:txBody>
          <a:bodyPr/>
          <a:lstStyle/>
          <a:p>
            <a:r>
              <a:rPr lang="en-US" dirty="0">
                <a:solidFill>
                  <a:srgbClr val="00B0F0"/>
                </a:solidFill>
              </a:rPr>
              <a:t>Stepper :</a:t>
            </a:r>
            <a:r>
              <a:rPr lang="ar-EG" dirty="0">
                <a:solidFill>
                  <a:srgbClr val="00B0F0"/>
                </a:solidFill>
              </a:rPr>
              <a:t> </a:t>
            </a:r>
            <a:r>
              <a:rPr lang="en-US" dirty="0">
                <a:solidFill>
                  <a:srgbClr val="00B0F0"/>
                </a:solidFill>
              </a:rPr>
              <a:t> </a:t>
            </a:r>
            <a:r>
              <a:rPr lang="en-US" dirty="0"/>
              <a:t>This motor is used for movement of the surface installed on the  	axles we use Stepper motor “Nema 23”.</a:t>
            </a:r>
          </a:p>
          <a:p>
            <a:pPr marL="0" indent="0">
              <a:buNone/>
            </a:pPr>
            <a:r>
              <a:rPr lang="en-US" dirty="0">
                <a:solidFill>
                  <a:schemeClr val="accent1"/>
                </a:solidFill>
              </a:rPr>
              <a:t>   How it works </a:t>
            </a:r>
            <a:r>
              <a:rPr lang="en-US" dirty="0"/>
              <a:t>: The stepper motor consists of a rotor that is generally a 	permanent magnet and it is surrounded by the windings of the stator. </a:t>
            </a:r>
          </a:p>
          <a:p>
            <a:pPr marL="0" indent="0">
              <a:buNone/>
            </a:pPr>
            <a:r>
              <a:rPr lang="en-US" dirty="0"/>
              <a:t>	As we activate the windings step by step in a particular order and let a 	current flow  through them they will magnetize the stator and make 	electromagnetic poles respectively that will</a:t>
            </a:r>
          </a:p>
          <a:p>
            <a:pPr marL="0" indent="0">
              <a:buNone/>
            </a:pPr>
            <a:r>
              <a:rPr lang="en-US" dirty="0"/>
              <a:t>	cause propulsion to the motor. </a:t>
            </a:r>
          </a:p>
          <a:p>
            <a:pPr marL="0" indent="0">
              <a:buNone/>
            </a:pPr>
            <a:r>
              <a:rPr lang="en-US" dirty="0"/>
              <a:t>	So that’ the basic working principle of </a:t>
            </a:r>
          </a:p>
          <a:p>
            <a:pPr marL="0" indent="0">
              <a:buNone/>
            </a:pPr>
            <a:r>
              <a:rPr lang="en-US" dirty="0"/>
              <a:t>	the stepper motors.</a:t>
            </a:r>
          </a:p>
        </p:txBody>
      </p:sp>
      <p:pic>
        <p:nvPicPr>
          <p:cNvPr id="4" name="Picture 3">
            <a:extLst>
              <a:ext uri="{FF2B5EF4-FFF2-40B4-BE49-F238E27FC236}">
                <a16:creationId xmlns:a16="http://schemas.microsoft.com/office/drawing/2014/main" id="{A2F42BE5-C19B-5CE1-0EF2-AE4EBE816C87}"/>
              </a:ext>
            </a:extLst>
          </p:cNvPr>
          <p:cNvPicPr>
            <a:picLocks noChangeAspect="1"/>
          </p:cNvPicPr>
          <p:nvPr/>
        </p:nvPicPr>
        <p:blipFill>
          <a:blip r:embed="rId2"/>
          <a:stretch>
            <a:fillRect/>
          </a:stretch>
        </p:blipFill>
        <p:spPr>
          <a:xfrm>
            <a:off x="7595419" y="3429000"/>
            <a:ext cx="4596581" cy="3429000"/>
          </a:xfrm>
          <a:prstGeom prst="rect">
            <a:avLst/>
          </a:prstGeom>
        </p:spPr>
      </p:pic>
      <p:pic>
        <p:nvPicPr>
          <p:cNvPr id="6" name="Picture 5">
            <a:extLst>
              <a:ext uri="{FF2B5EF4-FFF2-40B4-BE49-F238E27FC236}">
                <a16:creationId xmlns:a16="http://schemas.microsoft.com/office/drawing/2014/main" id="{28B50DA5-3985-EC2F-5E10-930E3D53F37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78333" y="5043949"/>
            <a:ext cx="1876215" cy="1814051"/>
          </a:xfrm>
          <a:prstGeom prst="rect">
            <a:avLst/>
          </a:prstGeom>
        </p:spPr>
      </p:pic>
    </p:spTree>
    <p:extLst>
      <p:ext uri="{BB962C8B-B14F-4D97-AF65-F5344CB8AC3E}">
        <p14:creationId xmlns:p14="http://schemas.microsoft.com/office/powerpoint/2010/main" val="1679035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C2194-7F84-D30E-7EF3-8B3CA838988A}"/>
              </a:ext>
            </a:extLst>
          </p:cNvPr>
          <p:cNvSpPr>
            <a:spLocks noGrp="1"/>
          </p:cNvSpPr>
          <p:nvPr>
            <p:ph idx="1"/>
          </p:nvPr>
        </p:nvSpPr>
        <p:spPr>
          <a:xfrm>
            <a:off x="1141412" y="265471"/>
            <a:ext cx="9905999" cy="5525730"/>
          </a:xfrm>
        </p:spPr>
        <p:txBody>
          <a:bodyPr/>
          <a:lstStyle/>
          <a:p>
            <a:pPr marL="0" indent="0">
              <a:buNone/>
            </a:pPr>
            <a:r>
              <a:rPr lang="en-US" dirty="0">
                <a:solidFill>
                  <a:schemeClr val="accent1"/>
                </a:solidFill>
              </a:rPr>
              <a:t>     Used Driver : </a:t>
            </a:r>
            <a:r>
              <a:rPr lang="en-US" dirty="0"/>
              <a:t>we use TB67S109AFTGStepperMotorDriver.</a:t>
            </a:r>
          </a:p>
          <a:p>
            <a:pPr marL="0" indent="0">
              <a:buNone/>
            </a:pPr>
            <a:r>
              <a:rPr lang="en-US" dirty="0"/>
              <a:t>	TB67S109AFTG is 2nd generation micro-step stepping motor driver.  It has micro-stepping capability up to 1/32. It has low vibration and high efficiency and low heat generation. Suitable for drive stepping motor dynamic voltage 9V to 40V, the maximum drive current is less than 4A.</a:t>
            </a:r>
          </a:p>
          <a:p>
            <a:pPr marL="0" indent="0">
              <a:buNone/>
            </a:pPr>
            <a:endParaRPr lang="en-US" dirty="0"/>
          </a:p>
        </p:txBody>
      </p:sp>
      <p:pic>
        <p:nvPicPr>
          <p:cNvPr id="5" name="Picture 4">
            <a:extLst>
              <a:ext uri="{FF2B5EF4-FFF2-40B4-BE49-F238E27FC236}">
                <a16:creationId xmlns:a16="http://schemas.microsoft.com/office/drawing/2014/main" id="{E06550D1-490C-715B-9615-C71305C8C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019" y="3028336"/>
            <a:ext cx="3421627" cy="2707527"/>
          </a:xfrm>
          <a:prstGeom prst="rect">
            <a:avLst/>
          </a:prstGeom>
        </p:spPr>
      </p:pic>
      <p:pic>
        <p:nvPicPr>
          <p:cNvPr id="7" name="Picture 6">
            <a:extLst>
              <a:ext uri="{FF2B5EF4-FFF2-40B4-BE49-F238E27FC236}">
                <a16:creationId xmlns:a16="http://schemas.microsoft.com/office/drawing/2014/main" id="{9E58E315-D4F3-571C-66DD-C35FDCA67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856" y="3028337"/>
            <a:ext cx="3667125" cy="2707526"/>
          </a:xfrm>
          <a:prstGeom prst="rect">
            <a:avLst/>
          </a:prstGeom>
        </p:spPr>
      </p:pic>
    </p:spTree>
    <p:extLst>
      <p:ext uri="{BB962C8B-B14F-4D97-AF65-F5344CB8AC3E}">
        <p14:creationId xmlns:p14="http://schemas.microsoft.com/office/powerpoint/2010/main" val="2755293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B150-8095-66FD-96BF-0123C663A3DA}"/>
              </a:ext>
            </a:extLst>
          </p:cNvPr>
          <p:cNvSpPr>
            <a:spLocks noGrp="1"/>
          </p:cNvSpPr>
          <p:nvPr>
            <p:ph type="title"/>
          </p:nvPr>
        </p:nvSpPr>
        <p:spPr>
          <a:xfrm>
            <a:off x="1141413" y="618518"/>
            <a:ext cx="9905998" cy="576101"/>
          </a:xfrm>
        </p:spPr>
        <p:txBody>
          <a:bodyPr>
            <a:normAutofit fontScale="90000"/>
          </a:bodyPr>
          <a:lstStyle/>
          <a:p>
            <a:r>
              <a:rPr lang="en-US" dirty="0">
                <a:solidFill>
                  <a:schemeClr val="accent4"/>
                </a:solidFill>
              </a:rPr>
              <a:t>Motors and drivers</a:t>
            </a:r>
            <a:endParaRPr lang="en-US" dirty="0">
              <a:solidFill>
                <a:schemeClr val="tx2"/>
              </a:solidFill>
            </a:endParaRPr>
          </a:p>
        </p:txBody>
      </p:sp>
      <p:sp>
        <p:nvSpPr>
          <p:cNvPr id="3" name="Content Placeholder 2">
            <a:extLst>
              <a:ext uri="{FF2B5EF4-FFF2-40B4-BE49-F238E27FC236}">
                <a16:creationId xmlns:a16="http://schemas.microsoft.com/office/drawing/2014/main" id="{EC593B1F-A4CC-87F2-65A2-38D4A95E6F30}"/>
              </a:ext>
            </a:extLst>
          </p:cNvPr>
          <p:cNvSpPr>
            <a:spLocks noGrp="1"/>
          </p:cNvSpPr>
          <p:nvPr>
            <p:ph idx="1"/>
          </p:nvPr>
        </p:nvSpPr>
        <p:spPr>
          <a:xfrm>
            <a:off x="1141412" y="1460090"/>
            <a:ext cx="9905999" cy="4331111"/>
          </a:xfrm>
        </p:spPr>
        <p:txBody>
          <a:bodyPr/>
          <a:lstStyle/>
          <a:p>
            <a:r>
              <a:rPr lang="en-US" dirty="0">
                <a:solidFill>
                  <a:srgbClr val="00B0F0"/>
                </a:solidFill>
              </a:rPr>
              <a:t>DC Motor:  </a:t>
            </a:r>
            <a:r>
              <a:rPr lang="en-US" dirty="0"/>
              <a:t>This motor is used for wheels movement.</a:t>
            </a:r>
          </a:p>
          <a:p>
            <a:pPr marL="0" indent="0">
              <a:buNone/>
            </a:pPr>
            <a:r>
              <a:rPr lang="en-US" dirty="0"/>
              <a:t> 	we are used this motor it’s about dc motor and gear box.</a:t>
            </a:r>
          </a:p>
          <a:p>
            <a:pPr marL="0" indent="0">
              <a:buNone/>
            </a:pPr>
            <a:r>
              <a:rPr lang="en-US" dirty="0"/>
              <a:t>     </a:t>
            </a:r>
            <a:r>
              <a:rPr lang="en-US" dirty="0">
                <a:solidFill>
                  <a:srgbClr val="92D050"/>
                </a:solidFill>
              </a:rPr>
              <a:t>How it works </a:t>
            </a:r>
            <a:r>
              <a:rPr lang="en-US" dirty="0"/>
              <a:t>: the rotator is go on when we generalize different signal and 		     proper Voltage on its two poles.</a:t>
            </a:r>
          </a:p>
        </p:txBody>
      </p:sp>
      <p:pic>
        <p:nvPicPr>
          <p:cNvPr id="4" name="Picture 3">
            <a:extLst>
              <a:ext uri="{FF2B5EF4-FFF2-40B4-BE49-F238E27FC236}">
                <a16:creationId xmlns:a16="http://schemas.microsoft.com/office/drawing/2014/main" id="{31FE0716-B55B-82F2-301F-575849F56A78}"/>
              </a:ext>
            </a:extLst>
          </p:cNvPr>
          <p:cNvPicPr>
            <a:picLocks noChangeAspect="1"/>
          </p:cNvPicPr>
          <p:nvPr/>
        </p:nvPicPr>
        <p:blipFill>
          <a:blip r:embed="rId2"/>
          <a:stretch>
            <a:fillRect/>
          </a:stretch>
        </p:blipFill>
        <p:spPr>
          <a:xfrm>
            <a:off x="4442592" y="3839315"/>
            <a:ext cx="3303638" cy="2682336"/>
          </a:xfrm>
          <a:prstGeom prst="rect">
            <a:avLst/>
          </a:prstGeom>
        </p:spPr>
      </p:pic>
    </p:spTree>
    <p:extLst>
      <p:ext uri="{BB962C8B-B14F-4D97-AF65-F5344CB8AC3E}">
        <p14:creationId xmlns:p14="http://schemas.microsoft.com/office/powerpoint/2010/main" val="1199071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472AF-EB32-1240-B757-862E60ECE0EA}"/>
              </a:ext>
            </a:extLst>
          </p:cNvPr>
          <p:cNvSpPr>
            <a:spLocks noGrp="1"/>
          </p:cNvSpPr>
          <p:nvPr>
            <p:ph idx="1"/>
          </p:nvPr>
        </p:nvSpPr>
        <p:spPr>
          <a:xfrm>
            <a:off x="1141412" y="309716"/>
            <a:ext cx="9905999" cy="5481485"/>
          </a:xfrm>
        </p:spPr>
        <p:txBody>
          <a:bodyPr/>
          <a:lstStyle/>
          <a:p>
            <a:pPr marL="0" indent="0">
              <a:buNone/>
            </a:pPr>
            <a:r>
              <a:rPr lang="en-US" dirty="0"/>
              <a:t>         </a:t>
            </a:r>
            <a:r>
              <a:rPr lang="en-US" dirty="0">
                <a:solidFill>
                  <a:srgbClr val="92D050"/>
                </a:solidFill>
              </a:rPr>
              <a:t>Used driver</a:t>
            </a:r>
            <a:r>
              <a:rPr lang="ar-EG" dirty="0">
                <a:solidFill>
                  <a:srgbClr val="92D050"/>
                </a:solidFill>
              </a:rPr>
              <a:t> </a:t>
            </a:r>
            <a:r>
              <a:rPr lang="en-US" dirty="0"/>
              <a:t>: We designed the appropriate driver for this motor due</a:t>
            </a:r>
            <a:endParaRPr lang="ar-EG" dirty="0"/>
          </a:p>
          <a:p>
            <a:pPr marL="0" indent="0">
              <a:buNone/>
            </a:pPr>
            <a:r>
              <a:rPr lang="ar-EG" dirty="0"/>
              <a:t>		</a:t>
            </a:r>
            <a:r>
              <a:rPr lang="en-US" dirty="0"/>
              <a:t> to a</a:t>
            </a:r>
            <a:r>
              <a:rPr lang="ar-EG" dirty="0"/>
              <a:t> </a:t>
            </a:r>
            <a:r>
              <a:rPr lang="en-US" dirty="0"/>
              <a:t>high current draw</a:t>
            </a:r>
            <a:r>
              <a:rPr lang="ar-EG" dirty="0"/>
              <a:t>.</a:t>
            </a:r>
          </a:p>
          <a:p>
            <a:pPr marL="0" indent="0">
              <a:buNone/>
            </a:pPr>
            <a:endParaRPr lang="en-US" dirty="0"/>
          </a:p>
        </p:txBody>
      </p:sp>
      <p:pic>
        <p:nvPicPr>
          <p:cNvPr id="5" name="Picture 4">
            <a:extLst>
              <a:ext uri="{FF2B5EF4-FFF2-40B4-BE49-F238E27FC236}">
                <a16:creationId xmlns:a16="http://schemas.microsoft.com/office/drawing/2014/main" id="{50872A29-1A8F-DD9E-7722-DEAE3CEF25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6000085" y="1256122"/>
            <a:ext cx="5589639" cy="4994688"/>
          </a:xfrm>
          <a:prstGeom prst="rect">
            <a:avLst/>
          </a:prstGeom>
        </p:spPr>
      </p:pic>
      <p:pic>
        <p:nvPicPr>
          <p:cNvPr id="7" name="Picture 6">
            <a:extLst>
              <a:ext uri="{FF2B5EF4-FFF2-40B4-BE49-F238E27FC236}">
                <a16:creationId xmlns:a16="http://schemas.microsoft.com/office/drawing/2014/main" id="{FA9F9A0B-C91B-795B-3EE6-1ACBA27A3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341" y="1460090"/>
            <a:ext cx="4740381" cy="4896465"/>
          </a:xfrm>
          <a:prstGeom prst="rect">
            <a:avLst/>
          </a:prstGeom>
        </p:spPr>
      </p:pic>
    </p:spTree>
    <p:extLst>
      <p:ext uri="{BB962C8B-B14F-4D97-AF65-F5344CB8AC3E}">
        <p14:creationId xmlns:p14="http://schemas.microsoft.com/office/powerpoint/2010/main" val="3570448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A021-7D83-1BE9-AB4D-6BF399ED4CF8}"/>
              </a:ext>
            </a:extLst>
          </p:cNvPr>
          <p:cNvSpPr>
            <a:spLocks noGrp="1"/>
          </p:cNvSpPr>
          <p:nvPr>
            <p:ph type="title"/>
          </p:nvPr>
        </p:nvSpPr>
        <p:spPr>
          <a:xfrm>
            <a:off x="1141413" y="225227"/>
            <a:ext cx="9905998" cy="821908"/>
          </a:xfrm>
        </p:spPr>
        <p:txBody>
          <a:bodyPr/>
          <a:lstStyle/>
          <a:p>
            <a:r>
              <a:rPr lang="en-US" dirty="0">
                <a:solidFill>
                  <a:schemeClr val="accent4"/>
                </a:solidFill>
              </a:rPr>
              <a:t>Camera and Sensors</a:t>
            </a:r>
            <a:endParaRPr lang="en-US" dirty="0">
              <a:solidFill>
                <a:schemeClr val="tx2"/>
              </a:solidFill>
            </a:endParaRPr>
          </a:p>
        </p:txBody>
      </p:sp>
      <p:sp>
        <p:nvSpPr>
          <p:cNvPr id="3" name="Content Placeholder 2">
            <a:extLst>
              <a:ext uri="{FF2B5EF4-FFF2-40B4-BE49-F238E27FC236}">
                <a16:creationId xmlns:a16="http://schemas.microsoft.com/office/drawing/2014/main" id="{B10276E9-621F-4C6D-219B-67161BD17CF1}"/>
              </a:ext>
            </a:extLst>
          </p:cNvPr>
          <p:cNvSpPr>
            <a:spLocks noGrp="1"/>
          </p:cNvSpPr>
          <p:nvPr>
            <p:ph idx="1"/>
          </p:nvPr>
        </p:nvSpPr>
        <p:spPr>
          <a:xfrm>
            <a:off x="1141412" y="1312606"/>
            <a:ext cx="9905999" cy="5320167"/>
          </a:xfrm>
        </p:spPr>
        <p:txBody>
          <a:bodyPr>
            <a:normAutofit/>
          </a:bodyPr>
          <a:lstStyle/>
          <a:p>
            <a:r>
              <a:rPr lang="en-US" dirty="0">
                <a:solidFill>
                  <a:srgbClr val="00B0F0"/>
                </a:solidFill>
              </a:rPr>
              <a:t>The camera :  </a:t>
            </a:r>
            <a:r>
              <a:rPr lang="en-US" dirty="0"/>
              <a:t>is used to see the path. Without it, the robot cannot move because</a:t>
            </a:r>
            <a:r>
              <a:rPr lang="ar-EG" dirty="0"/>
              <a:t> </a:t>
            </a:r>
            <a:r>
              <a:rPr lang="en-US" dirty="0"/>
              <a:t>it does not see anything ”raspberry pi Camera Model 5Mp”.</a:t>
            </a:r>
            <a:endParaRPr lang="ar-EG" dirty="0"/>
          </a:p>
          <a:p>
            <a:pPr marL="0" indent="0">
              <a:buNone/>
            </a:pPr>
            <a:endParaRPr lang="en-US" dirty="0"/>
          </a:p>
          <a:p>
            <a:r>
              <a:rPr lang="en-US" dirty="0">
                <a:solidFill>
                  <a:srgbClr val="00B0F0"/>
                </a:solidFill>
              </a:rPr>
              <a:t>Ultrasonic sensor : </a:t>
            </a:r>
            <a:r>
              <a:rPr lang="en-US" dirty="0"/>
              <a:t>is used for prevent the robot from acceding to any thing</a:t>
            </a:r>
            <a:r>
              <a:rPr lang="ar-EG" dirty="0"/>
              <a:t> 	</a:t>
            </a:r>
            <a:r>
              <a:rPr lang="en-US" dirty="0"/>
              <a:t>appear</a:t>
            </a:r>
            <a:r>
              <a:rPr lang="ar-EG" dirty="0"/>
              <a:t> </a:t>
            </a:r>
            <a:r>
              <a:rPr lang="en-US" dirty="0"/>
              <a:t>suddenly front of it .</a:t>
            </a:r>
          </a:p>
          <a:p>
            <a:pPr marL="0" indent="0">
              <a:buNone/>
            </a:pPr>
            <a:r>
              <a:rPr lang="ar-EG" dirty="0"/>
              <a:t>      </a:t>
            </a:r>
            <a:r>
              <a:rPr lang="en-US" dirty="0">
                <a:solidFill>
                  <a:srgbClr val="92D050"/>
                </a:solidFill>
              </a:rPr>
              <a:t>How it work </a:t>
            </a:r>
            <a:r>
              <a:rPr lang="en-US" dirty="0"/>
              <a:t>: it send sound signal and set time at the same time when it</a:t>
            </a:r>
            <a:r>
              <a:rPr lang="ar-EG" dirty="0"/>
              <a:t> 	</a:t>
            </a:r>
            <a:r>
              <a:rPr lang="en-US" dirty="0"/>
              <a:t>receive that signal we have the all time from arise to return back and 	there for we can</a:t>
            </a:r>
            <a:r>
              <a:rPr lang="ar-EG" dirty="0"/>
              <a:t> </a:t>
            </a:r>
            <a:r>
              <a:rPr lang="en-US" dirty="0"/>
              <a:t>measure the distance from </a:t>
            </a:r>
          </a:p>
          <a:p>
            <a:pPr marL="0" indent="0">
              <a:buNone/>
            </a:pPr>
            <a:r>
              <a:rPr lang="en-US" dirty="0"/>
              <a:t>	 </a:t>
            </a:r>
            <a:r>
              <a:rPr lang="en-US" dirty="0">
                <a:solidFill>
                  <a:schemeClr val="accent2">
                    <a:lumMod val="75000"/>
                  </a:schemeClr>
                </a:solidFill>
              </a:rPr>
              <a:t>distance = (T/2)*0.03429  CM</a:t>
            </a:r>
          </a:p>
          <a:p>
            <a:endParaRPr lang="ar-EG" dirty="0"/>
          </a:p>
          <a:p>
            <a:endParaRPr lang="en-US" dirty="0"/>
          </a:p>
        </p:txBody>
      </p:sp>
      <p:pic>
        <p:nvPicPr>
          <p:cNvPr id="7" name="Picture 6">
            <a:extLst>
              <a:ext uri="{FF2B5EF4-FFF2-40B4-BE49-F238E27FC236}">
                <a16:creationId xmlns:a16="http://schemas.microsoft.com/office/drawing/2014/main" id="{07CB50B1-29B3-2082-F093-491AD2633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015" y="4981882"/>
            <a:ext cx="1858295" cy="1605824"/>
          </a:xfrm>
          <a:prstGeom prst="rect">
            <a:avLst/>
          </a:prstGeom>
        </p:spPr>
      </p:pic>
    </p:spTree>
    <p:extLst>
      <p:ext uri="{BB962C8B-B14F-4D97-AF65-F5344CB8AC3E}">
        <p14:creationId xmlns:p14="http://schemas.microsoft.com/office/powerpoint/2010/main" val="362415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CC64-133F-017C-30C3-F5251B441EFE}"/>
              </a:ext>
            </a:extLst>
          </p:cNvPr>
          <p:cNvSpPr>
            <a:spLocks noGrp="1"/>
          </p:cNvSpPr>
          <p:nvPr>
            <p:ph type="title"/>
          </p:nvPr>
        </p:nvSpPr>
        <p:spPr>
          <a:xfrm>
            <a:off x="1141413" y="618518"/>
            <a:ext cx="9905998" cy="1003805"/>
          </a:xfrm>
        </p:spPr>
        <p:txBody>
          <a:bodyPr/>
          <a:lstStyle/>
          <a:p>
            <a:r>
              <a:rPr lang="en-US" dirty="0">
                <a:solidFill>
                  <a:schemeClr val="accent4"/>
                </a:solidFill>
              </a:rPr>
              <a:t>The Battery</a:t>
            </a:r>
            <a:endParaRPr lang="en-US" dirty="0">
              <a:solidFill>
                <a:schemeClr val="tx2"/>
              </a:solidFill>
            </a:endParaRPr>
          </a:p>
        </p:txBody>
      </p:sp>
      <p:sp>
        <p:nvSpPr>
          <p:cNvPr id="3" name="Content Placeholder 2">
            <a:extLst>
              <a:ext uri="{FF2B5EF4-FFF2-40B4-BE49-F238E27FC236}">
                <a16:creationId xmlns:a16="http://schemas.microsoft.com/office/drawing/2014/main" id="{C517B6EB-95C1-2206-774C-0EE8D4980950}"/>
              </a:ext>
            </a:extLst>
          </p:cNvPr>
          <p:cNvSpPr>
            <a:spLocks noGrp="1"/>
          </p:cNvSpPr>
          <p:nvPr>
            <p:ph idx="1"/>
          </p:nvPr>
        </p:nvSpPr>
        <p:spPr>
          <a:xfrm>
            <a:off x="1141412" y="2249487"/>
            <a:ext cx="9905999" cy="2352010"/>
          </a:xfrm>
        </p:spPr>
        <p:txBody>
          <a:bodyPr/>
          <a:lstStyle/>
          <a:p>
            <a:pPr marL="0" indent="0">
              <a:buFont typeface="Arial" panose="020B0604020202020204" pitchFamily="34" charset="0"/>
              <a:buNone/>
            </a:pPr>
            <a:r>
              <a:rPr lang="en-US" dirty="0"/>
              <a:t>The battery used is a 12V rechargeable battery with a capacity </a:t>
            </a:r>
          </a:p>
          <a:p>
            <a:pPr marL="0" indent="0">
              <a:buFont typeface="Arial" panose="020B0604020202020204" pitchFamily="34" charset="0"/>
              <a:buNone/>
            </a:pPr>
            <a:r>
              <a:rPr lang="en-US" dirty="0"/>
              <a:t>of 12000ma per hour .</a:t>
            </a:r>
            <a:endParaRPr lang="ar-EG" dirty="0"/>
          </a:p>
          <a:p>
            <a:pPr marL="0" indent="0">
              <a:buFont typeface="Arial" panose="020B0604020202020204" pitchFamily="34" charset="0"/>
              <a:buNone/>
            </a:pPr>
            <a:r>
              <a:rPr lang="en-US" dirty="0"/>
              <a:t>This mean robot will run for 0.5 hours.</a:t>
            </a:r>
          </a:p>
          <a:p>
            <a:endParaRPr lang="en-US" dirty="0"/>
          </a:p>
        </p:txBody>
      </p:sp>
    </p:spTree>
    <p:extLst>
      <p:ext uri="{BB962C8B-B14F-4D97-AF65-F5344CB8AC3E}">
        <p14:creationId xmlns:p14="http://schemas.microsoft.com/office/powerpoint/2010/main" val="404511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4A513-4307-418A-66F2-5E949C442474}"/>
              </a:ext>
            </a:extLst>
          </p:cNvPr>
          <p:cNvSpPr>
            <a:spLocks noGrp="1"/>
          </p:cNvSpPr>
          <p:nvPr>
            <p:ph idx="1"/>
          </p:nvPr>
        </p:nvSpPr>
        <p:spPr>
          <a:xfrm>
            <a:off x="772357" y="923278"/>
            <a:ext cx="10141890" cy="5205275"/>
          </a:xfrm>
        </p:spPr>
        <p:txBody>
          <a:bodyPr>
            <a:normAutofit fontScale="92500"/>
          </a:bodyPr>
          <a:lstStyle/>
          <a:p>
            <a:r>
              <a:rPr lang="en-US" dirty="0"/>
              <a:t>The robotic arm: used in this project is fitted with sensors for object identification and a special purpose gripper (air compressor) to perform the picking and fitting processes of the merchandise.</a:t>
            </a:r>
          </a:p>
          <a:p>
            <a:r>
              <a:rPr lang="en-US" dirty="0"/>
              <a:t>A mobile app and a website for the warehouse are made which allow the client to easily select and buy their desired products online with two online payment gateways.</a:t>
            </a:r>
          </a:p>
          <a:p>
            <a:r>
              <a:rPr lang="en-US" dirty="0"/>
              <a:t>The two UIs are quite identical and easy to use providing smooth and consistent graphic interface and excellent scalability for developers for further product additions.</a:t>
            </a:r>
          </a:p>
          <a:p>
            <a:r>
              <a:rPr lang="en-US" dirty="0"/>
              <a:t>The Human factor is only required for monitoring the main process, developing the software. The whole process is automated and only requires minimal human interference in monitoring and maintenance only.</a:t>
            </a:r>
          </a:p>
        </p:txBody>
      </p:sp>
    </p:spTree>
    <p:extLst>
      <p:ext uri="{BB962C8B-B14F-4D97-AF65-F5344CB8AC3E}">
        <p14:creationId xmlns:p14="http://schemas.microsoft.com/office/powerpoint/2010/main" val="3097618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9F2-08EA-57CA-50FE-818DB2C108D3}"/>
              </a:ext>
            </a:extLst>
          </p:cNvPr>
          <p:cNvSpPr>
            <a:spLocks noGrp="1"/>
          </p:cNvSpPr>
          <p:nvPr>
            <p:ph type="title"/>
          </p:nvPr>
        </p:nvSpPr>
        <p:spPr>
          <a:xfrm>
            <a:off x="1141413" y="618518"/>
            <a:ext cx="9905998" cy="930063"/>
          </a:xfrm>
        </p:spPr>
        <p:txBody>
          <a:bodyPr/>
          <a:lstStyle/>
          <a:p>
            <a:r>
              <a:rPr lang="en-US" dirty="0">
                <a:solidFill>
                  <a:schemeClr val="accent4"/>
                </a:solidFill>
              </a:rPr>
              <a:t>The Controller </a:t>
            </a:r>
            <a:endParaRPr lang="en-US" dirty="0">
              <a:solidFill>
                <a:schemeClr val="tx2"/>
              </a:solidFill>
            </a:endParaRPr>
          </a:p>
        </p:txBody>
      </p:sp>
      <p:sp>
        <p:nvSpPr>
          <p:cNvPr id="3" name="Content Placeholder 2">
            <a:extLst>
              <a:ext uri="{FF2B5EF4-FFF2-40B4-BE49-F238E27FC236}">
                <a16:creationId xmlns:a16="http://schemas.microsoft.com/office/drawing/2014/main" id="{A6B79593-5633-6466-71C6-3B406AAB5FE1}"/>
              </a:ext>
            </a:extLst>
          </p:cNvPr>
          <p:cNvSpPr>
            <a:spLocks noGrp="1"/>
          </p:cNvSpPr>
          <p:nvPr>
            <p:ph idx="1"/>
          </p:nvPr>
        </p:nvSpPr>
        <p:spPr>
          <a:xfrm>
            <a:off x="1141412" y="1548581"/>
            <a:ext cx="9905999" cy="4242620"/>
          </a:xfrm>
        </p:spPr>
        <p:txBody>
          <a:bodyPr/>
          <a:lstStyle/>
          <a:p>
            <a:r>
              <a:rPr lang="en-US" dirty="0">
                <a:solidFill>
                  <a:srgbClr val="00B0F0"/>
                </a:solidFill>
              </a:rPr>
              <a:t>Raspberry pi : </a:t>
            </a:r>
            <a:r>
              <a:rPr lang="en-US" dirty="0"/>
              <a:t>raspberry pi model 4 RAM 2</a:t>
            </a:r>
          </a:p>
          <a:p>
            <a:pPr marL="0" indent="0">
              <a:buNone/>
            </a:pPr>
            <a:r>
              <a:rPr lang="en-US" dirty="0"/>
              <a:t>	To perform many actions, read files, update the database, read data 	from sensors and perform image processing, we needed a GPU, DSP</a:t>
            </a:r>
          </a:p>
          <a:p>
            <a:pPr marL="0" indent="0">
              <a:buNone/>
            </a:pPr>
            <a:endParaRPr lang="en-US" dirty="0"/>
          </a:p>
          <a:p>
            <a:r>
              <a:rPr lang="en-US" dirty="0">
                <a:solidFill>
                  <a:srgbClr val="00B0F0"/>
                </a:solidFill>
              </a:rPr>
              <a:t>Arduino :  </a:t>
            </a:r>
            <a:r>
              <a:rPr lang="en-US" dirty="0"/>
              <a:t>mega 2560 </a:t>
            </a:r>
          </a:p>
          <a:p>
            <a:pPr marL="0" indent="0">
              <a:buNone/>
            </a:pPr>
            <a:r>
              <a:rPr lang="en-US" dirty="0"/>
              <a:t>	this controller receives a signal from</a:t>
            </a:r>
            <a:r>
              <a:rPr lang="ar-EG" dirty="0"/>
              <a:t> </a:t>
            </a:r>
            <a:r>
              <a:rPr lang="en-US" dirty="0"/>
              <a:t> Ras then performs operations </a:t>
            </a:r>
            <a:r>
              <a:rPr lang="ar-EG" dirty="0"/>
              <a:t>	</a:t>
            </a:r>
            <a:r>
              <a:rPr lang="en-US" dirty="0"/>
              <a:t>accordingly, and sends signals to the Drivers to perform the required 	function.</a:t>
            </a:r>
          </a:p>
        </p:txBody>
      </p:sp>
    </p:spTree>
    <p:extLst>
      <p:ext uri="{BB962C8B-B14F-4D97-AF65-F5344CB8AC3E}">
        <p14:creationId xmlns:p14="http://schemas.microsoft.com/office/powerpoint/2010/main" val="1553432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C82D-9169-0106-C097-DF1D3272C147}"/>
              </a:ext>
            </a:extLst>
          </p:cNvPr>
          <p:cNvSpPr>
            <a:spLocks noGrp="1"/>
          </p:cNvSpPr>
          <p:nvPr>
            <p:ph type="title"/>
          </p:nvPr>
        </p:nvSpPr>
        <p:spPr>
          <a:xfrm>
            <a:off x="1141413" y="618518"/>
            <a:ext cx="10170600" cy="1077547"/>
          </a:xfrm>
        </p:spPr>
        <p:txBody>
          <a:bodyPr/>
          <a:lstStyle/>
          <a:p>
            <a:r>
              <a:rPr lang="en-US" sz="3600" b="1" dirty="0">
                <a:solidFill>
                  <a:schemeClr val="accent6">
                    <a:lumMod val="75000"/>
                  </a:schemeClr>
                </a:solidFill>
                <a:latin typeface="Bell MT" panose="02020503060305020303" pitchFamily="18" charset="0"/>
              </a:rPr>
              <a:t>software / Programming</a:t>
            </a:r>
            <a:endParaRPr lang="en-US" dirty="0">
              <a:solidFill>
                <a:schemeClr val="tx2"/>
              </a:solidFill>
            </a:endParaRPr>
          </a:p>
        </p:txBody>
      </p:sp>
      <p:sp>
        <p:nvSpPr>
          <p:cNvPr id="3" name="Content Placeholder 2">
            <a:extLst>
              <a:ext uri="{FF2B5EF4-FFF2-40B4-BE49-F238E27FC236}">
                <a16:creationId xmlns:a16="http://schemas.microsoft.com/office/drawing/2014/main" id="{8FA77F16-805C-869E-196A-887B8A8234C3}"/>
              </a:ext>
            </a:extLst>
          </p:cNvPr>
          <p:cNvSpPr>
            <a:spLocks noGrp="1"/>
          </p:cNvSpPr>
          <p:nvPr>
            <p:ph idx="1"/>
          </p:nvPr>
        </p:nvSpPr>
        <p:spPr>
          <a:xfrm>
            <a:off x="1406013" y="2839244"/>
            <a:ext cx="9905999" cy="589756"/>
          </a:xfrm>
        </p:spPr>
        <p:txBody>
          <a:bodyPr/>
          <a:lstStyle/>
          <a:p>
            <a:pPr marL="0" indent="0">
              <a:buNone/>
            </a:pPr>
            <a:r>
              <a:rPr lang="en-US" dirty="0"/>
              <a:t>LINK: 	</a:t>
            </a:r>
            <a:r>
              <a:rPr lang="en-US" u="sng" dirty="0">
                <a:solidFill>
                  <a:srgbClr val="00B0F0"/>
                </a:solidFill>
              </a:rPr>
              <a:t>https://github.com/Mohamed-FaryedAhmed/Warehouse_Robot.git </a:t>
            </a:r>
          </a:p>
          <a:p>
            <a:pPr marL="0" indent="0">
              <a:buNone/>
            </a:pPr>
            <a:endParaRPr lang="en-US" dirty="0"/>
          </a:p>
        </p:txBody>
      </p:sp>
    </p:spTree>
    <p:extLst>
      <p:ext uri="{BB962C8B-B14F-4D97-AF65-F5344CB8AC3E}">
        <p14:creationId xmlns:p14="http://schemas.microsoft.com/office/powerpoint/2010/main" val="129545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0DCF-A905-EE45-6E08-867A9C4694C5}"/>
              </a:ext>
            </a:extLst>
          </p:cNvPr>
          <p:cNvSpPr>
            <a:spLocks noGrp="1"/>
          </p:cNvSpPr>
          <p:nvPr>
            <p:ph type="title"/>
          </p:nvPr>
        </p:nvSpPr>
        <p:spPr/>
        <p:txBody>
          <a:bodyPr/>
          <a:lstStyle/>
          <a:p>
            <a:r>
              <a:rPr lang="en-US" dirty="0">
                <a:solidFill>
                  <a:srgbClr val="00B0F0"/>
                </a:solidFill>
              </a:rPr>
              <a:t>Initial Market Segmentation</a:t>
            </a:r>
          </a:p>
        </p:txBody>
      </p:sp>
      <p:sp>
        <p:nvSpPr>
          <p:cNvPr id="3" name="Content Placeholder 2">
            <a:extLst>
              <a:ext uri="{FF2B5EF4-FFF2-40B4-BE49-F238E27FC236}">
                <a16:creationId xmlns:a16="http://schemas.microsoft.com/office/drawing/2014/main" id="{ECB8414C-E526-B5C3-B547-9FC8E6243E81}"/>
              </a:ext>
            </a:extLst>
          </p:cNvPr>
          <p:cNvSpPr>
            <a:spLocks noGrp="1"/>
          </p:cNvSpPr>
          <p:nvPr>
            <p:ph idx="1"/>
          </p:nvPr>
        </p:nvSpPr>
        <p:spPr>
          <a:xfrm>
            <a:off x="1141412" y="2249486"/>
            <a:ext cx="9905999" cy="3840595"/>
          </a:xfrm>
        </p:spPr>
        <p:txBody>
          <a:bodyPr>
            <a:normAutofit fontScale="92500"/>
          </a:bodyPr>
          <a:lstStyle/>
          <a:p>
            <a:r>
              <a:rPr lang="en-US" dirty="0"/>
              <a:t>According to ARS (Amazon Robotic Service) market research identified the Global Robotics market segmented by robot type, function, end-users, and geography as shown in the picture. The type of robots is classified into SCARA, cylindrical, parallel, mobile, cartesian, and stationery articulated robots.</a:t>
            </a:r>
          </a:p>
          <a:p>
            <a:r>
              <a:rPr lang="en-US" dirty="0"/>
              <a:t>Among these robot types, mobile robots are most popularly used in 2017, followed by articulated robots.</a:t>
            </a:r>
          </a:p>
          <a:p>
            <a:r>
              <a:rPr lang="en-US" dirty="0"/>
              <a:t>The most used function by warehouse robotics is the pick &amp; place, followed by packaging.</a:t>
            </a:r>
          </a:p>
        </p:txBody>
      </p:sp>
    </p:spTree>
    <p:extLst>
      <p:ext uri="{BB962C8B-B14F-4D97-AF65-F5344CB8AC3E}">
        <p14:creationId xmlns:p14="http://schemas.microsoft.com/office/powerpoint/2010/main" val="272924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507FC-EC4E-C93B-24A7-BDBFD803A5AF}"/>
              </a:ext>
            </a:extLst>
          </p:cNvPr>
          <p:cNvSpPr>
            <a:spLocks noGrp="1"/>
          </p:cNvSpPr>
          <p:nvPr>
            <p:ph idx="1"/>
          </p:nvPr>
        </p:nvSpPr>
        <p:spPr>
          <a:xfrm>
            <a:off x="1003178" y="825623"/>
            <a:ext cx="10044234" cy="4965578"/>
          </a:xfrm>
        </p:spPr>
        <p:txBody>
          <a:bodyPr/>
          <a:lstStyle/>
          <a:p>
            <a:r>
              <a:rPr lang="en-US" dirty="0"/>
              <a:t>Based on the end-users' perspective, the warehouse robotics market is segmented into e-commerce, automotive, food &amp; beverages, electronics &amp; electrical, metal, pharmaceuticals, and others. Among these, the E-commerce industry uses the most warehouse robots, followed by the automotive industry.</a:t>
            </a:r>
          </a:p>
          <a:p>
            <a:endParaRPr lang="en-US" dirty="0"/>
          </a:p>
        </p:txBody>
      </p:sp>
      <p:pic>
        <p:nvPicPr>
          <p:cNvPr id="5" name="Picture 4">
            <a:extLst>
              <a:ext uri="{FF2B5EF4-FFF2-40B4-BE49-F238E27FC236}">
                <a16:creationId xmlns:a16="http://schemas.microsoft.com/office/drawing/2014/main" id="{AFE6B322-53B2-EB17-5F2E-F2FF60E92B2F}"/>
              </a:ext>
            </a:extLst>
          </p:cNvPr>
          <p:cNvPicPr>
            <a:picLocks noChangeAspect="1"/>
          </p:cNvPicPr>
          <p:nvPr/>
        </p:nvPicPr>
        <p:blipFill>
          <a:blip r:embed="rId2"/>
          <a:stretch>
            <a:fillRect/>
          </a:stretch>
        </p:blipFill>
        <p:spPr>
          <a:xfrm>
            <a:off x="3687401" y="2813764"/>
            <a:ext cx="4018208" cy="3041515"/>
          </a:xfrm>
          <a:prstGeom prst="rect">
            <a:avLst/>
          </a:prstGeom>
        </p:spPr>
      </p:pic>
    </p:spTree>
    <p:extLst>
      <p:ext uri="{BB962C8B-B14F-4D97-AF65-F5344CB8AC3E}">
        <p14:creationId xmlns:p14="http://schemas.microsoft.com/office/powerpoint/2010/main" val="308557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77D8-BFB1-DB28-2BD4-8ABFD9AD554E}"/>
              </a:ext>
            </a:extLst>
          </p:cNvPr>
          <p:cNvSpPr>
            <a:spLocks noGrp="1"/>
          </p:cNvSpPr>
          <p:nvPr>
            <p:ph type="title"/>
          </p:nvPr>
        </p:nvSpPr>
        <p:spPr>
          <a:xfrm>
            <a:off x="1074198" y="618518"/>
            <a:ext cx="9973213" cy="1219160"/>
          </a:xfrm>
        </p:spPr>
        <p:txBody>
          <a:bodyPr/>
          <a:lstStyle/>
          <a:p>
            <a:r>
              <a:rPr lang="en-US" dirty="0">
                <a:solidFill>
                  <a:srgbClr val="00B0F0"/>
                </a:solidFill>
              </a:rPr>
              <a:t>Market Need</a:t>
            </a:r>
          </a:p>
        </p:txBody>
      </p:sp>
      <p:sp>
        <p:nvSpPr>
          <p:cNvPr id="3" name="Content Placeholder 2">
            <a:extLst>
              <a:ext uri="{FF2B5EF4-FFF2-40B4-BE49-F238E27FC236}">
                <a16:creationId xmlns:a16="http://schemas.microsoft.com/office/drawing/2014/main" id="{60E1F0C1-6F57-20F6-E984-503D2399C3A2}"/>
              </a:ext>
            </a:extLst>
          </p:cNvPr>
          <p:cNvSpPr>
            <a:spLocks noGrp="1"/>
          </p:cNvSpPr>
          <p:nvPr>
            <p:ph idx="1"/>
          </p:nvPr>
        </p:nvSpPr>
        <p:spPr>
          <a:xfrm>
            <a:off x="1141413" y="1837678"/>
            <a:ext cx="9905998" cy="4401804"/>
          </a:xfrm>
        </p:spPr>
        <p:txBody>
          <a:bodyPr/>
          <a:lstStyle/>
          <a:p>
            <a:r>
              <a:rPr lang="en-US" dirty="0"/>
              <a:t>COVID-19 changed the customer purchase behavior, and the customers are now inclined more towards online ordering. This trend has pushed retailers to compete to provide better customer service. Better customer service would demand more inventory transparency, quick delivery cycles, etc. Online retail sales increased 32.4% year over year in 2020 and are up 39% in Q1 2021.</a:t>
            </a:r>
          </a:p>
        </p:txBody>
      </p:sp>
      <p:pic>
        <p:nvPicPr>
          <p:cNvPr id="5" name="Picture 4">
            <a:extLst>
              <a:ext uri="{FF2B5EF4-FFF2-40B4-BE49-F238E27FC236}">
                <a16:creationId xmlns:a16="http://schemas.microsoft.com/office/drawing/2014/main" id="{444D7CCF-21A4-2D76-B422-539305F93D3E}"/>
              </a:ext>
            </a:extLst>
          </p:cNvPr>
          <p:cNvPicPr>
            <a:picLocks noChangeAspect="1"/>
          </p:cNvPicPr>
          <p:nvPr/>
        </p:nvPicPr>
        <p:blipFill>
          <a:blip r:embed="rId2"/>
          <a:stretch>
            <a:fillRect/>
          </a:stretch>
        </p:blipFill>
        <p:spPr>
          <a:xfrm>
            <a:off x="3358427" y="4170582"/>
            <a:ext cx="4782397" cy="2459145"/>
          </a:xfrm>
          <a:prstGeom prst="rect">
            <a:avLst/>
          </a:prstGeom>
        </p:spPr>
      </p:pic>
    </p:spTree>
    <p:extLst>
      <p:ext uri="{BB962C8B-B14F-4D97-AF65-F5344CB8AC3E}">
        <p14:creationId xmlns:p14="http://schemas.microsoft.com/office/powerpoint/2010/main" val="162667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AF00-E929-8045-5866-6FB77F271810}"/>
              </a:ext>
            </a:extLst>
          </p:cNvPr>
          <p:cNvSpPr>
            <a:spLocks noGrp="1"/>
          </p:cNvSpPr>
          <p:nvPr>
            <p:ph type="title"/>
          </p:nvPr>
        </p:nvSpPr>
        <p:spPr/>
        <p:txBody>
          <a:bodyPr/>
          <a:lstStyle/>
          <a:p>
            <a:r>
              <a:rPr lang="en-US" dirty="0">
                <a:solidFill>
                  <a:srgbClr val="00B0F0"/>
                </a:solidFill>
              </a:rPr>
              <a:t>Market Trend</a:t>
            </a:r>
          </a:p>
        </p:txBody>
      </p:sp>
      <p:sp>
        <p:nvSpPr>
          <p:cNvPr id="3" name="Content Placeholder 2">
            <a:extLst>
              <a:ext uri="{FF2B5EF4-FFF2-40B4-BE49-F238E27FC236}">
                <a16:creationId xmlns:a16="http://schemas.microsoft.com/office/drawing/2014/main" id="{7909C573-5F7D-376F-7B5E-462BFA2212DF}"/>
              </a:ext>
            </a:extLst>
          </p:cNvPr>
          <p:cNvSpPr>
            <a:spLocks noGrp="1"/>
          </p:cNvSpPr>
          <p:nvPr>
            <p:ph idx="1"/>
          </p:nvPr>
        </p:nvSpPr>
        <p:spPr>
          <a:xfrm>
            <a:off x="1065320" y="2097088"/>
            <a:ext cx="9982091" cy="3694113"/>
          </a:xfrm>
        </p:spPr>
        <p:txBody>
          <a:bodyPr/>
          <a:lstStyle/>
          <a:p>
            <a:r>
              <a:rPr lang="en-US" dirty="0"/>
              <a:t>To meet ever-growing customer expectations and improve operational efficiencies, retailer and e-commerce companies are looking towards Autonomous Mobile Robots (AMRs).</a:t>
            </a:r>
          </a:p>
          <a:p>
            <a:r>
              <a:rPr lang="en-US" dirty="0"/>
              <a:t> These robots are used to pick, transport, and sort items within the distribution facilities without any manual intervention. The AMRs leverage the vision cameras, sensors, integrated warehouse maps, and execution software system to perform various operations.</a:t>
            </a:r>
          </a:p>
        </p:txBody>
      </p:sp>
    </p:spTree>
    <p:extLst>
      <p:ext uri="{BB962C8B-B14F-4D97-AF65-F5344CB8AC3E}">
        <p14:creationId xmlns:p14="http://schemas.microsoft.com/office/powerpoint/2010/main" val="17474600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653</TotalTime>
  <Words>2880</Words>
  <Application>Microsoft Office PowerPoint</Application>
  <PresentationFormat>Widescreen</PresentationFormat>
  <Paragraphs>166</Paragraphs>
  <Slides>51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Bell MT</vt:lpstr>
      <vt:lpstr>Goudy Stout</vt:lpstr>
      <vt:lpstr>Tw Cen MT</vt:lpstr>
      <vt:lpstr>Wingdings</vt:lpstr>
      <vt:lpstr>Circuit</vt:lpstr>
      <vt:lpstr>Warehouse Robot </vt:lpstr>
      <vt:lpstr>Introduction: Warehouse robotics</vt:lpstr>
      <vt:lpstr>PowerPoint Presentation</vt:lpstr>
      <vt:lpstr>Warehouse Robot</vt:lpstr>
      <vt:lpstr>PowerPoint Presentation</vt:lpstr>
      <vt:lpstr>Initial Market Segmentation</vt:lpstr>
      <vt:lpstr>PowerPoint Presentation</vt:lpstr>
      <vt:lpstr>Market Need</vt:lpstr>
      <vt:lpstr>Market Trend</vt:lpstr>
      <vt:lpstr>PowerPoint Presentation</vt:lpstr>
      <vt:lpstr>Market Opportunity</vt:lpstr>
      <vt:lpstr>Target Customers</vt:lpstr>
      <vt:lpstr>Warehouse robotics: Benefits</vt:lpstr>
      <vt:lpstr>PowerPoint Presentation</vt:lpstr>
      <vt:lpstr>Warehouse application</vt:lpstr>
      <vt:lpstr>Three ways to use the application</vt:lpstr>
      <vt:lpstr>(From Warehouses To Client) the two element process:</vt:lpstr>
      <vt:lpstr>How the application works</vt:lpstr>
      <vt:lpstr>Flutter Technology</vt:lpstr>
      <vt:lpstr>PowerPoint Presentation</vt:lpstr>
      <vt:lpstr>Cross-platform Advantage</vt:lpstr>
      <vt:lpstr>User Verification</vt:lpstr>
      <vt:lpstr>PowerPoint Presentation</vt:lpstr>
      <vt:lpstr>UI Interface And Design</vt:lpstr>
      <vt:lpstr>Image Processing </vt:lpstr>
      <vt:lpstr>QR DETECTION WITH Angle-Calculator</vt:lpstr>
      <vt:lpstr>PowerPoint Presentation</vt:lpstr>
      <vt:lpstr>PowerPoint Presentation</vt:lpstr>
      <vt:lpstr>line_follower</vt:lpstr>
      <vt:lpstr>PowerPoint Presentation</vt:lpstr>
      <vt:lpstr>PowerPoint Presentation</vt:lpstr>
      <vt:lpstr>search_tree</vt:lpstr>
      <vt:lpstr>PowerPoint Presentation</vt:lpstr>
      <vt:lpstr>PowerPoint Presentation</vt:lpstr>
      <vt:lpstr>Main Rule</vt:lpstr>
      <vt:lpstr>How it works</vt:lpstr>
      <vt:lpstr>demo</vt:lpstr>
      <vt:lpstr>ROBOT Map</vt:lpstr>
      <vt:lpstr>ROBOT manufacturing and programing</vt:lpstr>
      <vt:lpstr>The Structure  and Body </vt:lpstr>
      <vt:lpstr>PowerPoint Presentation</vt:lpstr>
      <vt:lpstr>PowerPoint Presentation</vt:lpstr>
      <vt:lpstr>Motors and drivers</vt:lpstr>
      <vt:lpstr>PowerPoint Presentation</vt:lpstr>
      <vt:lpstr>PowerPoint Presentation</vt:lpstr>
      <vt:lpstr>Motors and drivers</vt:lpstr>
      <vt:lpstr>PowerPoint Presentation</vt:lpstr>
      <vt:lpstr>Camera and Sensors</vt:lpstr>
      <vt:lpstr>The Battery</vt:lpstr>
      <vt:lpstr>The Controller </vt:lpstr>
      <vt:lpstr>software /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Faryed</dc:creator>
  <cp:lastModifiedBy>Mohamed Faryed</cp:lastModifiedBy>
  <cp:revision>92</cp:revision>
  <dcterms:created xsi:type="dcterms:W3CDTF">2022-07-13T23:33:44Z</dcterms:created>
  <dcterms:modified xsi:type="dcterms:W3CDTF">2022-07-17T02:22:38Z</dcterms:modified>
</cp:coreProperties>
</file>